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0" r:id="rId16"/>
    <p:sldId id="271" r:id="rId17"/>
    <p:sldId id="272" r:id="rId18"/>
    <p:sldId id="273"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p:restoredTop sz="94708"/>
  </p:normalViewPr>
  <p:slideViewPr>
    <p:cSldViewPr snapToGrid="0" snapToObjects="1">
      <p:cViewPr varScale="1">
        <p:scale>
          <a:sx n="124" d="100"/>
          <a:sy n="124"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511" name="Google Shape;51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926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639" name="Google Shape;6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51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80958" marR="0" lvl="0" indent="-380958" algn="l" rtl="0">
              <a:spcBef>
                <a:spcPts val="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AWS Config is a fully managed service that provides you with an AWS resource inventory, configuration history, and configuration change notifications to enable security and governance. Config Rules enables you to create rules that automatically check the configuration of AWS resources recorded by AWS Config.</a:t>
            </a:r>
            <a:endParaRPr/>
          </a:p>
          <a:p>
            <a:pPr marL="380958" marR="0" lvl="0" indent="-380958"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Common use cases:</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Discovery</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Change Management</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Audit and Compliance</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Troubleshooting</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Security and Incident Analysis</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With AWS Config, you can discover existing and deleted AWS resources, determine your overall compliance against rules, and dive into configuration details of a resource at any point in time. These capabilities enable compliance auditing, security analysis, resource change tracking, and troubleshooting.</a:t>
            </a:r>
            <a:endParaRPr sz="1000" b="0" i="0" u="none" strike="noStrike" cap="none">
              <a:solidFill>
                <a:schemeClr val="dk1"/>
              </a:solidFill>
              <a:latin typeface="Calibri"/>
              <a:ea typeface="Calibri"/>
              <a:cs typeface="Calibri"/>
              <a:sym typeface="Calibri"/>
            </a:endParaRPr>
          </a:p>
        </p:txBody>
      </p:sp>
      <p:sp>
        <p:nvSpPr>
          <p:cNvPr id="646" name="Google Shape;6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149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 Config Rule represents desired configurations for a resource and is evaluated against configuration changes on the relevant resources, as recoded by AWS Config. The results of evaluating a rule against the configuration of a resource are available on a dashboard. Using Config Rules, you can assess your overall compliance and risk status from a configuration perspective, view compliance trends over time and pinpoint which configuration change caused a resource to drift out of compliance with a rule.</a:t>
            </a:r>
            <a:endParaRPr sz="1000" b="0" i="0" u="none" strike="noStrike" cap="none">
              <a:solidFill>
                <a:schemeClr val="dk1"/>
              </a:solidFill>
              <a:latin typeface="Calibri"/>
              <a:ea typeface="Calibri"/>
              <a:cs typeface="Calibri"/>
              <a:sym typeface="Calibri"/>
            </a:endParaRPr>
          </a:p>
        </p:txBody>
      </p:sp>
      <p:sp>
        <p:nvSpPr>
          <p:cNvPr id="655" name="Google Shape;65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2546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The Splunk App for AWS leverages AWS Config in the following Dashboards / Reports: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Security Groups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Resource Activity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Timeline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Config Rules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73" name="Google Shape;6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753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1" i="0" u="none" strike="noStrike" cap="none" dirty="0" err="1">
                <a:solidFill>
                  <a:schemeClr val="dk1"/>
                </a:solidFill>
                <a:latin typeface="Calibri"/>
                <a:ea typeface="Calibri"/>
                <a:cs typeface="Calibri"/>
                <a:sym typeface="Calibri"/>
              </a:rPr>
              <a:t>Cloudwatch</a:t>
            </a:r>
            <a:r>
              <a:rPr lang="en-US" sz="1200" b="1"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provides monitoring for </a:t>
            </a:r>
            <a:r>
              <a:rPr lang="en-US" sz="1200" b="1" i="0" u="none" strike="noStrike" cap="none" dirty="0">
                <a:solidFill>
                  <a:schemeClr val="dk1"/>
                </a:solidFill>
                <a:latin typeface="Calibri"/>
                <a:ea typeface="Calibri"/>
                <a:cs typeface="Calibri"/>
                <a:sym typeface="Calibri"/>
              </a:rPr>
              <a:t>AWS</a:t>
            </a:r>
            <a:r>
              <a:rPr lang="en-US" sz="1200" b="0" i="0" u="none" strike="noStrike" cap="none" dirty="0">
                <a:solidFill>
                  <a:schemeClr val="dk1"/>
                </a:solidFill>
                <a:latin typeface="Calibri"/>
                <a:ea typeface="Calibri"/>
                <a:cs typeface="Calibri"/>
                <a:sym typeface="Calibri"/>
              </a:rPr>
              <a:t> resources and the customer applications running on the Amazon infrastructure.</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Customers use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to monitor EC2 instances, EBS volumes, ELBs, RDS, VPC Flow logs, and other metrics</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functions through AWS API’s which are available through the AWS SDK</a:t>
            </a:r>
            <a:endParaRPr dirty="0"/>
          </a:p>
          <a:p>
            <a:pPr marL="0" marR="0" lvl="0" indent="0" algn="l" rtl="0">
              <a:spcBef>
                <a:spcPts val="300"/>
              </a:spcBef>
              <a:spcAft>
                <a:spcPts val="0"/>
              </a:spcAft>
              <a:buNone/>
            </a:pPr>
            <a:endParaRPr sz="10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000" b="0" i="0" u="none" strike="noStrike" cap="none" dirty="0" err="1">
                <a:solidFill>
                  <a:schemeClr val="dk1"/>
                </a:solidFill>
                <a:latin typeface="Calibri"/>
                <a:ea typeface="Calibri"/>
                <a:cs typeface="Calibri"/>
                <a:sym typeface="Calibri"/>
              </a:rPr>
              <a:t>Cloudwatch</a:t>
            </a:r>
            <a:r>
              <a:rPr lang="en-US" sz="1000" b="0" i="0" u="none" strike="noStrike" cap="none" dirty="0">
                <a:solidFill>
                  <a:schemeClr val="dk1"/>
                </a:solidFill>
                <a:latin typeface="Calibri"/>
                <a:ea typeface="Calibri"/>
                <a:cs typeface="Calibri"/>
                <a:sym typeface="Calibri"/>
              </a:rPr>
              <a:t> enables the monitoring of Ec2 instances as well as other AWS resources (</a:t>
            </a:r>
            <a:r>
              <a:rPr lang="en-US" sz="1200" b="0" i="0" u="none" strike="noStrike" cap="none" dirty="0">
                <a:solidFill>
                  <a:schemeClr val="dk1"/>
                </a:solidFill>
                <a:latin typeface="Calibri"/>
                <a:ea typeface="Calibri"/>
                <a:cs typeface="Calibri"/>
                <a:sym typeface="Calibri"/>
              </a:rPr>
              <a:t>Monitor metrics on Amazon DynamoDB tables, Amazon EBS volumes, Amazon RDS DB instances, Amazon Elastic MapReduce job flows, Elastic Load Balancers, Amazon SQS queues, Amazon SNS topics, and more for no additional charge. No additional software needs to be installed.)</a:t>
            </a:r>
            <a:endParaRPr dirty="0"/>
          </a:p>
          <a:p>
            <a:pPr marL="0" marR="0" lvl="0" indent="0" algn="l" rtl="0">
              <a:spcBef>
                <a:spcPts val="36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dirty="0">
                <a:solidFill>
                  <a:schemeClr val="dk1"/>
                </a:solidFill>
                <a:latin typeface="Calibri"/>
                <a:ea typeface="Calibri"/>
                <a:cs typeface="Calibri"/>
                <a:sym typeface="Calibri"/>
              </a:rPr>
              <a:t>Custom metrics can be generated for custom applications via a simple API request which are then monitored by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Alarms can be set when certain thresholds are met, and users can be either be notified of these alerts, or have AWS react dynamically with auto scaling the infrastructure.</a:t>
            </a:r>
            <a:endParaRPr sz="1200" b="0" i="0" u="none" strike="noStrike" cap="none" dirty="0">
              <a:solidFill>
                <a:schemeClr val="dk1"/>
              </a:solidFill>
              <a:latin typeface="Calibri"/>
              <a:ea typeface="Calibri"/>
              <a:cs typeface="Calibri"/>
              <a:sym typeface="Calibri"/>
            </a:endParaRPr>
          </a:p>
        </p:txBody>
      </p:sp>
      <p:sp>
        <p:nvSpPr>
          <p:cNvPr id="682" name="Google Shape;6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616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The Splunk App for AWS leverages the AWS CloudWatch Service to populate the following Dashboards / Reports:</a:t>
            </a:r>
            <a:endParaRPr/>
          </a:p>
          <a:p>
            <a:pPr marL="171450" marR="0" lvl="0" indent="-95250" algn="l" rtl="0">
              <a:spcBef>
                <a:spcPts val="36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Usage Overview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Instances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EBS Volumes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ELB Instances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Relational Database Service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Current Month Estimated Billing</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Insights Overview /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 ELB / EBS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Billing Anomaly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Lambda</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1" name="Google Shape;6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4217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CloudWatch Logs are used by the Splunk App for AWS to populate the following Dashboards and Reports: </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Traffic Analysis</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Security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Analysis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00" name="Google Shape;7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310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AWS CloudTrail is a web service that records AWS API calls for your account and delivers log files to you. </a:t>
            </a:r>
            <a:endParaRPr/>
          </a:p>
          <a:p>
            <a:pPr marL="285750" marR="0" lvl="0" indent="-285750" algn="l" rtl="0">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recorded information includes the identity of the API caller, the time of the API call, the source IP address of the API caller, the request parameters, and the response elements returned by the AWS service.</a:t>
            </a:r>
            <a:endParaRPr/>
          </a:p>
          <a:p>
            <a:pPr marL="285750" marR="0" lvl="0" indent="-22225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The AWS API call history produced by CloudTrail enables security analysis, resource change tracking, and compliance auditing.</a:t>
            </a:r>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With CloudTrail, you can get a history of AWS API calls for your account, including API calls made via the AWS Management Console, AWS SDKs, command line tools, and higher-level AWS services (such as AWS CloudFormation).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09" name="Google Shape;7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2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Splunk App for AWS uses the CloudTrail data to populate the following Dashboards / Reports: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Topology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IAM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VPC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Groups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Key Pairs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Network ACLs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User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Insights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Anomaly Insights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Timeline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17" name="Google Shape;71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69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735" name="Google Shape;73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071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19" name="Google Shape;5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17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On-demand compute that executes code based on blueprints.  Splunk leverages Lambda functions to send data into HEC from CloudWatch Logs like VPCFlow Logs.</a:t>
            </a:r>
            <a:endParaRPr sz="1000" b="0" i="0" u="none" strike="noStrike" cap="none">
              <a:solidFill>
                <a:schemeClr val="dk1"/>
              </a:solidFill>
              <a:latin typeface="Calibri"/>
              <a:ea typeface="Calibri"/>
              <a:cs typeface="Calibri"/>
              <a:sym typeface="Calibri"/>
            </a:endParaRPr>
          </a:p>
        </p:txBody>
      </p:sp>
      <p:sp>
        <p:nvSpPr>
          <p:cNvPr id="797" name="Google Shape;79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7557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current state for collecting AWS data and sending it into Splunk can be broken down into two paths. The Splunk Add-on for AWS leverages the AWS python SDK (boto) to collect the data from the AWS services. The higher volume data feeds such as CloudWatch Logs like VPCFlow Logs or Kinesis Streams would be better collected using the Splunk HTTP Event Collector (HEC).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The input mechanism used by Splunk is constantly evolving, please stay tuned for future changes to this architecture. </a:t>
            </a:r>
            <a:endParaRPr sz="1000" b="0" i="0" u="none" strike="noStrike" cap="none">
              <a:solidFill>
                <a:schemeClr val="dk1"/>
              </a:solidFill>
              <a:latin typeface="Calibri"/>
              <a:ea typeface="Calibri"/>
              <a:cs typeface="Calibri"/>
              <a:sym typeface="Calibri"/>
            </a:endParaRPr>
          </a:p>
        </p:txBody>
      </p:sp>
      <p:sp>
        <p:nvSpPr>
          <p:cNvPr id="806" name="Google Shape;80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842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12" name="Google Shape;8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8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~2:00 minutes</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Enumerate AWS specific offerings and solutions. Briefly describe each one:</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cloud – SaaS application built on AWS, 100% uptime SLA and it’s SOC 2 certified</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paid AMI coming in July , currently you can get a BYOL in marketplace AMI.</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Insights for AWS</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Enterprise Security: This is positioned as a “premium service”</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ITSI: </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App for AWS: </a:t>
            </a:r>
            <a:endParaRPr/>
          </a:p>
        </p:txBody>
      </p:sp>
      <p:sp>
        <p:nvSpPr>
          <p:cNvPr id="526" name="Google Shape;5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635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4:notes"/>
          <p:cNvSpPr txBox="1">
            <a:spLocks noGrp="1"/>
          </p:cNvSpPr>
          <p:nvPr>
            <p:ph type="body" idx="1"/>
          </p:nvPr>
        </p:nvSpPr>
        <p:spPr>
          <a:xfrm>
            <a:off x="685800" y="4400550"/>
            <a:ext cx="5486399" cy="39814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Splunk has a number of AWS competencies and is an active member of the Amazon Partner Network. </a:t>
            </a:r>
            <a:endParaRPr sz="1200" b="0" i="0" u="none" strike="noStrike" cap="none">
              <a:solidFill>
                <a:schemeClr val="lt1"/>
              </a:solidFill>
              <a:latin typeface="Arial"/>
              <a:ea typeface="Arial"/>
              <a:cs typeface="Arial"/>
              <a:sym typeface="Arial"/>
            </a:endParaRPr>
          </a:p>
        </p:txBody>
      </p:sp>
      <p:sp>
        <p:nvSpPr>
          <p:cNvPr id="566" name="Google Shape;566;p4:notes"/>
          <p:cNvSpPr txBox="1">
            <a:spLocks noGrp="1"/>
          </p:cNvSpPr>
          <p:nvPr>
            <p:ph type="sldNum" idx="12"/>
          </p:nvPr>
        </p:nvSpPr>
        <p:spPr>
          <a:xfrm>
            <a:off x="3975098" y="8659813"/>
            <a:ext cx="736599" cy="32940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lt1"/>
              </a:buClr>
              <a:buSzPts val="250"/>
              <a:buFont typeface="Arial"/>
              <a:buNone/>
            </a:pPr>
            <a:fld id="{00000000-1234-1234-1234-123412341234}" type="slidenum">
              <a:rPr lang="en-US" sz="1000" b="0" i="0" u="none" strike="noStrike" cap="none">
                <a:solidFill>
                  <a:schemeClr val="lt1"/>
                </a:solidFill>
                <a:latin typeface="Arial"/>
                <a:ea typeface="Arial"/>
                <a:cs typeface="Arial"/>
                <a:sym typeface="Arial"/>
              </a:rPr>
              <a:t>4</a:t>
            </a:fld>
            <a:endParaRPr sz="1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0950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80" name="Google Shape;5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59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For those of you who are new to Cloud, just remember cloud is simply using someone else’s computer.  There are significant benefits to doing this which we will cover during this presentation.</a:t>
            </a:r>
            <a:endParaRPr sz="1000" b="0" i="0" u="none" strike="noStrike" cap="none">
              <a:solidFill>
                <a:schemeClr val="dk1"/>
              </a:solidFill>
              <a:latin typeface="Calibri"/>
              <a:ea typeface="Calibri"/>
              <a:cs typeface="Calibri"/>
              <a:sym typeface="Calibri"/>
            </a:endParaRPr>
          </a:p>
        </p:txBody>
      </p:sp>
      <p:sp>
        <p:nvSpPr>
          <p:cNvPr id="587" name="Google Shape;58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6861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Here is a list of general AWS terms that we will be referencing for this workshop. We will explain all of these terms and how they are relevant to the Splunk App for AWS.</a:t>
            </a:r>
            <a:endParaRPr sz="1000" b="0" i="0" u="none" strike="noStrike" cap="none">
              <a:solidFill>
                <a:schemeClr val="dk1"/>
              </a:solidFill>
              <a:latin typeface="Calibri"/>
              <a:ea typeface="Calibri"/>
              <a:cs typeface="Calibri"/>
              <a:sym typeface="Calibri"/>
            </a:endParaRPr>
          </a:p>
        </p:txBody>
      </p:sp>
      <p:sp>
        <p:nvSpPr>
          <p:cNvPr id="594" name="Google Shape;59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39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In order to help some people understand the concepts of AWS, here is a comparison of legacy data center terminology matched with it’s AWS equivalent. </a:t>
            </a:r>
            <a:endParaRPr sz="1000" b="0" i="0" u="none" strike="noStrike" cap="none">
              <a:solidFill>
                <a:schemeClr val="dk1"/>
              </a:solidFill>
              <a:latin typeface="Calibri"/>
              <a:ea typeface="Calibri"/>
              <a:cs typeface="Calibri"/>
              <a:sym typeface="Calibri"/>
            </a:endParaRPr>
          </a:p>
        </p:txBody>
      </p:sp>
      <p:sp>
        <p:nvSpPr>
          <p:cNvPr id="603" name="Google Shape;60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8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Storage on AWS can be broken down into four groups. The first is server attached storage (SAS) which is storage directly attached to the server instance. This is the fastest storage of the group but has one major flaw in that it is ephemeral.  If your server goes down, then you will potentially lose all your data. This tier of storage is ideal for Hot/Warm clustered data.</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EBS (Elastic Block Storage) is data which can be attached over the network to your instance. This is similar to SAN storage. The main drawback for EBS is cost since you need to purchase provisioned IO to guarantee storage performance. The slower EBS volumes can be used to store Cold buckets in Splunk.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S3 (Simple Storage Service) is similar to HDFS or Object storage like Ceph. Splunk can archive it’s Frozen data to this tier of storage.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Glacier is very slow, and only used to archive data. It is tape backup and has a long SLA to retrieve and restore the data.</a:t>
            </a:r>
            <a:endParaRPr sz="1000" b="0" i="0" u="none" strike="noStrike" cap="none">
              <a:solidFill>
                <a:schemeClr val="dk1"/>
              </a:solidFill>
              <a:latin typeface="Calibri"/>
              <a:ea typeface="Calibri"/>
              <a:cs typeface="Calibri"/>
              <a:sym typeface="Calibri"/>
            </a:endParaRPr>
          </a:p>
        </p:txBody>
      </p:sp>
      <p:sp>
        <p:nvSpPr>
          <p:cNvPr id="616" name="Google Shape;61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292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504" y="285"/>
            <a:ext cx="12190992" cy="6857433"/>
          </a:xfrm>
          <a:prstGeom prst="rect">
            <a:avLst/>
          </a:prstGeom>
          <a:noFill/>
          <a:ln>
            <a:noFill/>
          </a:ln>
        </p:spPr>
      </p:pic>
      <p:sp>
        <p:nvSpPr>
          <p:cNvPr id="18" name="Google Shape;18;p2"/>
          <p:cNvSpPr txBox="1">
            <a:spLocks noGrp="1"/>
          </p:cNvSpPr>
          <p:nvPr>
            <p:ph type="title"/>
          </p:nvPr>
        </p:nvSpPr>
        <p:spPr>
          <a:xfrm>
            <a:off x="675283" y="316681"/>
            <a:ext cx="10778781" cy="2873153"/>
          </a:xfrm>
          <a:prstGeom prst="rect">
            <a:avLst/>
          </a:prstGeom>
          <a:noFill/>
          <a:ln>
            <a:noFill/>
          </a:ln>
        </p:spPr>
        <p:txBody>
          <a:bodyPr spcFirstLastPara="1" wrap="square" lIns="0" tIns="82275" rIns="0" bIns="0" anchor="b" anchorCtr="0"/>
          <a:lstStyle>
            <a:lvl1pPr marR="0" lvl="0" algn="l" rtl="0">
              <a:lnSpc>
                <a:spcPct val="100000"/>
              </a:lnSpc>
              <a:spcBef>
                <a:spcPts val="0"/>
              </a:spcBef>
              <a:spcAft>
                <a:spcPts val="0"/>
              </a:spcAft>
              <a:buClr>
                <a:schemeClr val="dk1"/>
              </a:buClr>
              <a:buSzPts val="4050"/>
              <a:buFont typeface="Arial"/>
              <a:buNone/>
              <a:defRPr sz="5400" b="0"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9" name="Google Shape;19;p2"/>
          <p:cNvSpPr txBox="1">
            <a:spLocks noGrp="1"/>
          </p:cNvSpPr>
          <p:nvPr>
            <p:ph type="body" idx="1"/>
          </p:nvPr>
        </p:nvSpPr>
        <p:spPr>
          <a:xfrm>
            <a:off x="675281" y="3380287"/>
            <a:ext cx="7128443" cy="988280"/>
          </a:xfrm>
          <a:prstGeom prst="rect">
            <a:avLst/>
          </a:prstGeom>
          <a:noFill/>
          <a:ln>
            <a:noFill/>
          </a:ln>
        </p:spPr>
        <p:txBody>
          <a:bodyPr spcFirstLastPara="1" wrap="square" lIns="0" tIns="0" rIns="0" bIns="91425" anchor="t" anchorCtr="0"/>
          <a:lstStyle>
            <a:lvl1pPr marL="609585" marR="0" lvl="0" indent="-304792" algn="l" rtl="0">
              <a:lnSpc>
                <a:spcPct val="92000"/>
              </a:lnSpc>
              <a:spcBef>
                <a:spcPts val="600"/>
              </a:spcBef>
              <a:spcAft>
                <a:spcPts val="0"/>
              </a:spcAft>
              <a:buClr>
                <a:schemeClr val="accent1"/>
              </a:buClr>
              <a:buSzPts val="1470"/>
              <a:buFont typeface="Merriweather Sans"/>
              <a:buNone/>
              <a:defRPr sz="2800" b="0" i="0" u="none" strike="noStrike" cap="none">
                <a:solidFill>
                  <a:schemeClr val="dk1"/>
                </a:solidFill>
                <a:latin typeface="Arial"/>
                <a:ea typeface="Arial"/>
                <a:cs typeface="Arial"/>
                <a:sym typeface="Arial"/>
              </a:defRPr>
            </a:lvl1pPr>
            <a:lvl2pPr marL="1219170" marR="0" lvl="1" indent="-304792" algn="l"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2pPr>
            <a:lvl3pPr marL="1828754" marR="0" lvl="2" indent="-304792" algn="l"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3pPr>
            <a:lvl4pPr marL="2438339" marR="0" lvl="3" indent="-304792" algn="l" rtl="0">
              <a:lnSpc>
                <a:spcPct val="95000"/>
              </a:lnSpc>
              <a:spcBef>
                <a:spcPts val="600"/>
              </a:spcBef>
              <a:spcAft>
                <a:spcPts val="0"/>
              </a:spcAft>
              <a:buClr>
                <a:schemeClr val="accent1"/>
              </a:buClr>
              <a:buSzPts val="1200"/>
              <a:buFont typeface="Arial"/>
              <a:buNone/>
              <a:defRPr sz="1600" b="0" i="0" u="none" strike="noStrike" cap="none">
                <a:solidFill>
                  <a:schemeClr val="dk2"/>
                </a:solidFill>
                <a:latin typeface="Arial"/>
                <a:ea typeface="Arial"/>
                <a:cs typeface="Arial"/>
                <a:sym typeface="Arial"/>
              </a:defRPr>
            </a:lvl4pPr>
            <a:lvl5pPr marL="3047924" marR="0" lvl="4" indent="-304792" algn="l" rtl="0">
              <a:lnSpc>
                <a:spcPct val="95000"/>
              </a:lnSpc>
              <a:spcBef>
                <a:spcPts val="600"/>
              </a:spcBef>
              <a:spcAft>
                <a:spcPts val="0"/>
              </a:spcAft>
              <a:buClr>
                <a:schemeClr val="accent1"/>
              </a:buClr>
              <a:buSzPts val="1500"/>
              <a:buFont typeface="Arial"/>
              <a:buNone/>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0" name="Google Shape;20;p2"/>
          <p:cNvSpPr txBox="1">
            <a:spLocks noGrp="1"/>
          </p:cNvSpPr>
          <p:nvPr>
            <p:ph type="body" idx="2"/>
          </p:nvPr>
        </p:nvSpPr>
        <p:spPr>
          <a:xfrm>
            <a:off x="675283" y="4392114"/>
            <a:ext cx="7128443" cy="651887"/>
          </a:xfrm>
          <a:prstGeom prst="rect">
            <a:avLst/>
          </a:prstGeom>
          <a:noFill/>
          <a:ln>
            <a:noFill/>
          </a:ln>
        </p:spPr>
        <p:txBody>
          <a:bodyPr spcFirstLastPara="1" wrap="square" lIns="0" tIns="182875" rIns="0" bIns="45700" anchor="t" anchorCtr="0"/>
          <a:lstStyle>
            <a:lvl1pPr marL="609585" marR="0" lvl="0" indent="-304792" algn="l" rtl="0">
              <a:lnSpc>
                <a:spcPct val="92000"/>
              </a:lnSpc>
              <a:spcBef>
                <a:spcPts val="600"/>
              </a:spcBef>
              <a:spcAft>
                <a:spcPts val="0"/>
              </a:spcAft>
              <a:buClr>
                <a:schemeClr val="accent1"/>
              </a:buClr>
              <a:buSzPts val="1050"/>
              <a:buFont typeface="Merriweather Sans"/>
              <a:buNone/>
              <a:defRPr sz="2000" b="0" i="0" u="none" strike="noStrike" cap="none">
                <a:solidFill>
                  <a:schemeClr val="dk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2"/>
          <p:cNvSpPr txBox="1"/>
          <p:nvPr/>
        </p:nvSpPr>
        <p:spPr>
          <a:xfrm>
            <a:off x="6938683" y="34866"/>
            <a:ext cx="5249015" cy="246221"/>
          </a:xfrm>
          <a:prstGeom prst="rect">
            <a:avLst/>
          </a:prstGeom>
          <a:noFill/>
          <a:ln>
            <a:noFill/>
          </a:ln>
        </p:spPr>
        <p:txBody>
          <a:bodyPr spcFirstLastPara="1" wrap="square" lIns="121900" tIns="60933" rIns="121900" bIns="60933" anchor="t" anchorCtr="0">
            <a:noAutofit/>
          </a:bodyPr>
          <a:lstStyle/>
          <a:p>
            <a:pPr marL="0" marR="0" lvl="0" indent="0" algn="r" rtl="0">
              <a:spcBef>
                <a:spcPts val="0"/>
              </a:spcBef>
              <a:spcAft>
                <a:spcPts val="0"/>
              </a:spcAft>
              <a:buNone/>
            </a:pPr>
            <a:r>
              <a:rPr lang="en-US" sz="800" b="0" i="0" u="none" strike="noStrike" cap="none">
                <a:solidFill>
                  <a:srgbClr val="858585"/>
                </a:solidFill>
                <a:latin typeface="Calibri"/>
                <a:ea typeface="Calibri"/>
                <a:cs typeface="Calibri"/>
                <a:sym typeface="Calibri"/>
              </a:rPr>
              <a:t>© 2017 SPLUNK INC.</a:t>
            </a:r>
            <a:endParaRPr sz="2400"/>
          </a:p>
        </p:txBody>
      </p:sp>
      <p:sp>
        <p:nvSpPr>
          <p:cNvPr id="22" name="Google Shape;22;p2"/>
          <p:cNvSpPr txBox="1">
            <a:spLocks noGrp="1"/>
          </p:cNvSpPr>
          <p:nvPr>
            <p:ph type="body" idx="3"/>
          </p:nvPr>
        </p:nvSpPr>
        <p:spPr>
          <a:xfrm>
            <a:off x="675283" y="5067547"/>
            <a:ext cx="7128443" cy="651887"/>
          </a:xfrm>
          <a:prstGeom prst="rect">
            <a:avLst/>
          </a:prstGeom>
          <a:noFill/>
          <a:ln>
            <a:noFill/>
          </a:ln>
        </p:spPr>
        <p:txBody>
          <a:bodyPr spcFirstLastPara="1" wrap="square" lIns="0" tIns="182875" rIns="0" bIns="45700" anchor="t" anchorCtr="0"/>
          <a:lstStyle>
            <a:lvl1pPr marL="609585" marR="0" lvl="0" indent="-304792" algn="l" rtl="0">
              <a:lnSpc>
                <a:spcPct val="90000"/>
              </a:lnSpc>
              <a:spcBef>
                <a:spcPts val="1000"/>
              </a:spcBef>
              <a:spcAft>
                <a:spcPts val="0"/>
              </a:spcAft>
              <a:buClr>
                <a:srgbClr val="63A70A"/>
              </a:buClr>
              <a:buSzPts val="945"/>
              <a:buFont typeface="Merriweather Sans"/>
              <a:buNone/>
              <a:defRPr sz="1800" b="0" i="0" u="none" strike="noStrike" cap="none">
                <a:solidFill>
                  <a:schemeClr val="dk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1560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4274417" y="976689"/>
            <a:ext cx="6500147" cy="2832715"/>
          </a:xfrm>
          <a:prstGeom prst="rect">
            <a:avLst/>
          </a:prstGeom>
          <a:noFill/>
          <a:ln>
            <a:noFill/>
          </a:ln>
        </p:spPr>
        <p:txBody>
          <a:bodyPr spcFirstLastPara="1" wrap="square" lIns="0" tIns="82275" rIns="0" bIns="0" anchor="b" anchorCtr="0"/>
          <a:lstStyle>
            <a:lvl1pPr marR="0" lvl="0" algn="r" rtl="0">
              <a:lnSpc>
                <a:spcPct val="86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5" name="Google Shape;25;p3"/>
          <p:cNvSpPr txBox="1">
            <a:spLocks noGrp="1"/>
          </p:cNvSpPr>
          <p:nvPr>
            <p:ph type="subTitle" idx="1"/>
          </p:nvPr>
        </p:nvSpPr>
        <p:spPr>
          <a:xfrm>
            <a:off x="4274419" y="4152391"/>
            <a:ext cx="6500147" cy="1197592"/>
          </a:xfrm>
          <a:prstGeom prst="rect">
            <a:avLst/>
          </a:prstGeom>
          <a:noFill/>
          <a:ln>
            <a:noFill/>
          </a:ln>
        </p:spPr>
        <p:txBody>
          <a:bodyPr spcFirstLastPara="1" wrap="square" lIns="0" tIns="182875" rIns="0" bIns="45700" anchor="t" anchorCtr="0"/>
          <a:lstStyle>
            <a:lvl1pPr marR="0" lvl="0" algn="r" rtl="0">
              <a:lnSpc>
                <a:spcPct val="92000"/>
              </a:lnSpc>
              <a:spcBef>
                <a:spcPts val="600"/>
              </a:spcBef>
              <a:spcAft>
                <a:spcPts val="0"/>
              </a:spcAft>
              <a:buClr>
                <a:schemeClr val="accent1"/>
              </a:buClr>
              <a:buSzPts val="1050"/>
              <a:buFont typeface="Merriweather Sans"/>
              <a:buNone/>
              <a:defRPr sz="2000" b="0" i="0" u="none" strike="noStrike" cap="none">
                <a:solidFill>
                  <a:schemeClr val="accent2"/>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2pPr>
            <a:lvl3pPr marR="0" lvl="2" algn="ctr" rtl="0">
              <a:lnSpc>
                <a:spcPct val="95000"/>
              </a:lnSpc>
              <a:spcBef>
                <a:spcPts val="600"/>
              </a:spcBef>
              <a:spcAft>
                <a:spcPts val="0"/>
              </a:spcAft>
              <a:buClr>
                <a:schemeClr val="accent1"/>
              </a:buClr>
              <a:buSzPts val="1553"/>
              <a:buFont typeface="Arial"/>
              <a:buNone/>
              <a:defRPr sz="1800" b="0" i="0" u="none" strike="noStrike" cap="none">
                <a:solidFill>
                  <a:schemeClr val="dk2"/>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chemeClr val="dk2"/>
                </a:solidFill>
                <a:latin typeface="Arial"/>
                <a:ea typeface="Arial"/>
                <a:cs typeface="Arial"/>
                <a:sym typeface="Arial"/>
              </a:defRPr>
            </a:lvl4pPr>
            <a:lvl5pPr marR="0" lvl="4" algn="ctr" rtl="0">
              <a:lnSpc>
                <a:spcPct val="95000"/>
              </a:lnSpc>
              <a:spcBef>
                <a:spcPts val="600"/>
              </a:spcBef>
              <a:spcAft>
                <a:spcPts val="0"/>
              </a:spcAft>
              <a:buClr>
                <a:schemeClr val="accent1"/>
              </a:buClr>
              <a:buSzPts val="1200"/>
              <a:buFont typeface="Arial"/>
              <a:buNone/>
              <a:defRPr sz="1600" b="0" i="0" u="none" strike="noStrike" cap="none">
                <a:solidFill>
                  <a:schemeClr val="accent1"/>
                </a:solidFill>
                <a:latin typeface="Arial"/>
                <a:ea typeface="Arial"/>
                <a:cs typeface="Arial"/>
                <a:sym typeface="Arial"/>
              </a:defRPr>
            </a:lvl5pPr>
            <a:lvl6pPr marR="0" lvl="5" algn="ctr" rtl="0">
              <a:lnSpc>
                <a:spcPct val="95000"/>
              </a:lnSpc>
              <a:spcBef>
                <a:spcPts val="600"/>
              </a:spcBef>
              <a:spcAft>
                <a:spcPts val="0"/>
              </a:spcAft>
              <a:buClr>
                <a:schemeClr val="accent1"/>
              </a:buClr>
              <a:buSzPts val="1200"/>
              <a:buFont typeface="Arial"/>
              <a:buNone/>
              <a:defRPr sz="1600" b="1" i="0" u="none" strike="noStrike" cap="none">
                <a:solidFill>
                  <a:schemeClr val="accent1"/>
                </a:solidFill>
                <a:latin typeface="Arial"/>
                <a:ea typeface="Arial"/>
                <a:cs typeface="Arial"/>
                <a:sym typeface="Arial"/>
              </a:defRPr>
            </a:lvl6pPr>
            <a:lvl7pPr marR="0" lvl="6" algn="ctr" rtl="0">
              <a:lnSpc>
                <a:spcPct val="95000"/>
              </a:lnSpc>
              <a:spcBef>
                <a:spcPts val="60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lnSpc>
                <a:spcPct val="95000"/>
              </a:lnSpc>
              <a:spcBef>
                <a:spcPts val="60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26" name="Google Shape;26;p3"/>
          <p:cNvCxnSpPr/>
          <p:nvPr/>
        </p:nvCxnSpPr>
        <p:spPr>
          <a:xfrm>
            <a:off x="6383439" y="4068865"/>
            <a:ext cx="4376840" cy="0"/>
          </a:xfrm>
          <a:prstGeom prst="straightConnector1">
            <a:avLst/>
          </a:prstGeom>
          <a:noFill/>
          <a:ln w="38100" cap="rnd" cmpd="sng">
            <a:solidFill>
              <a:schemeClr val="accent1"/>
            </a:solidFill>
            <a:prstDash val="solid"/>
            <a:miter lim="800000"/>
            <a:headEnd type="none" w="sm" len="sm"/>
            <a:tailEnd type="none" w="sm" len="sm"/>
          </a:ln>
        </p:spPr>
      </p:cxnSp>
      <p:pic>
        <p:nvPicPr>
          <p:cNvPr id="27" name="Google Shape;27;p3"/>
          <p:cNvPicPr preferRelativeResize="0"/>
          <p:nvPr/>
        </p:nvPicPr>
        <p:blipFill rotWithShape="1">
          <a:blip r:embed="rId3">
            <a:alphaModFix/>
          </a:blip>
          <a:srcRect/>
          <a:stretch/>
        </p:blipFill>
        <p:spPr>
          <a:xfrm>
            <a:off x="9746235" y="6365175"/>
            <a:ext cx="2139696" cy="301752"/>
          </a:xfrm>
          <a:prstGeom prst="rect">
            <a:avLst/>
          </a:prstGeom>
          <a:noFill/>
          <a:ln>
            <a:noFill/>
          </a:ln>
        </p:spPr>
      </p:pic>
      <p:sp>
        <p:nvSpPr>
          <p:cNvPr id="28" name="Google Shape;28;p3"/>
          <p:cNvSpPr txBox="1"/>
          <p:nvPr/>
        </p:nvSpPr>
        <p:spPr>
          <a:xfrm>
            <a:off x="6481483" y="34866"/>
            <a:ext cx="5706215" cy="246221"/>
          </a:xfrm>
          <a:prstGeom prst="rect">
            <a:avLst/>
          </a:prstGeom>
          <a:noFill/>
          <a:ln>
            <a:noFill/>
          </a:ln>
        </p:spPr>
        <p:txBody>
          <a:bodyPr spcFirstLastPara="1" wrap="square" lIns="121900" tIns="60933" rIns="121900" bIns="60933" anchor="t" anchorCtr="0">
            <a:noAutofit/>
          </a:bodyPr>
          <a:lstStyle/>
          <a:p>
            <a:pPr marL="0" marR="0" lvl="0" indent="0" algn="r" rtl="0">
              <a:spcBef>
                <a:spcPts val="0"/>
              </a:spcBef>
              <a:spcAft>
                <a:spcPts val="0"/>
              </a:spcAft>
              <a:buNone/>
            </a:pPr>
            <a:r>
              <a:rPr lang="en-US" sz="800" b="0" i="0" u="none" strike="noStrike" cap="none">
                <a:solidFill>
                  <a:srgbClr val="858585"/>
                </a:solidFill>
                <a:latin typeface="Calibri"/>
                <a:ea typeface="Calibri"/>
                <a:cs typeface="Calibri"/>
                <a:sym typeface="Calibri"/>
              </a:rPr>
              <a:t>© 2017 SPLUNK INC.</a:t>
            </a:r>
            <a:endParaRPr sz="2400"/>
          </a:p>
        </p:txBody>
      </p:sp>
    </p:spTree>
    <p:extLst>
      <p:ext uri="{BB962C8B-B14F-4D97-AF65-F5344CB8AC3E}">
        <p14:creationId xmlns:p14="http://schemas.microsoft.com/office/powerpoint/2010/main" val="264978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Only" type="titleOnly">
  <p:cSld name="1_Title Only">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49052" y="153248"/>
            <a:ext cx="10940405" cy="726923"/>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Tree>
    <p:extLst>
      <p:ext uri="{BB962C8B-B14F-4D97-AF65-F5344CB8AC3E}">
        <p14:creationId xmlns:p14="http://schemas.microsoft.com/office/powerpoint/2010/main" val="8782100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6"/>
          <p:cNvSpPr txBox="1">
            <a:spLocks noGrp="1"/>
          </p:cNvSpPr>
          <p:nvPr>
            <p:ph type="body" idx="1"/>
          </p:nvPr>
        </p:nvSpPr>
        <p:spPr>
          <a:xfrm>
            <a:off x="456063" y="1280629"/>
            <a:ext cx="11279872" cy="4623248"/>
          </a:xfrm>
          <a:prstGeom prst="rect">
            <a:avLst/>
          </a:prstGeom>
          <a:noFill/>
          <a:ln>
            <a:noFill/>
          </a:ln>
        </p:spPr>
        <p:txBody>
          <a:bodyPr spcFirstLastPara="1" wrap="square" lIns="0" tIns="182875" rIns="0" bIns="45700" anchor="t" anchorCtr="0"/>
          <a:lstStyle>
            <a:lvl1pPr marL="609585" marR="0" lvl="0" indent="-411470" algn="l" rtl="0">
              <a:lnSpc>
                <a:spcPct val="92000"/>
              </a:lnSpc>
              <a:spcBef>
                <a:spcPts val="600"/>
              </a:spcBef>
              <a:spcAft>
                <a:spcPts val="0"/>
              </a:spcAft>
              <a:buClr>
                <a:schemeClr val="accent1"/>
              </a:buClr>
              <a:buSzPts val="1260"/>
              <a:buFont typeface="Merriweather Sans"/>
              <a:buChar char="▶"/>
              <a:defRPr sz="2400"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40" name="Google Shape;40;p6"/>
          <p:cNvSpPr txBox="1">
            <a:spLocks noGrp="1"/>
          </p:cNvSpPr>
          <p:nvPr>
            <p:ph type="title"/>
          </p:nvPr>
        </p:nvSpPr>
        <p:spPr>
          <a:xfrm>
            <a:off x="456063" y="310393"/>
            <a:ext cx="11279875" cy="44358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1" name="Google Shape;41;p6"/>
          <p:cNvSpPr txBox="1">
            <a:spLocks noGrp="1"/>
          </p:cNvSpPr>
          <p:nvPr>
            <p:ph type="subTitle" idx="2"/>
          </p:nvPr>
        </p:nvSpPr>
        <p:spPr>
          <a:xfrm>
            <a:off x="456065" y="880004"/>
            <a:ext cx="11279873" cy="274600"/>
          </a:xfrm>
          <a:prstGeom prst="rect">
            <a:avLst/>
          </a:prstGeom>
          <a:noFill/>
          <a:ln>
            <a:noFill/>
          </a:ln>
        </p:spPr>
        <p:txBody>
          <a:bodyPr spcFirstLastPara="1" wrap="square" lIns="0" tIns="0" rIns="0" bIns="45700" anchor="t" anchorCtr="0"/>
          <a:lstStyle>
            <a:lvl1pPr marR="0" lvl="0" algn="ctr" rtl="0">
              <a:lnSpc>
                <a:spcPct val="92000"/>
              </a:lnSpc>
              <a:spcBef>
                <a:spcPts val="600"/>
              </a:spcBef>
              <a:spcAft>
                <a:spcPts val="0"/>
              </a:spcAft>
              <a:buClr>
                <a:schemeClr val="accent1"/>
              </a:buClr>
              <a:buSzPts val="1260"/>
              <a:buFont typeface="Merriweather Sans"/>
              <a:buNone/>
              <a:defRPr sz="2400" b="0" i="0" u="none" strike="noStrike" cap="none">
                <a:solidFill>
                  <a:schemeClr val="accent3"/>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chemeClr val="lt2"/>
                </a:solidFill>
                <a:latin typeface="Arial"/>
                <a:ea typeface="Arial"/>
                <a:cs typeface="Arial"/>
                <a:sym typeface="Arial"/>
              </a:defRPr>
            </a:lvl2pPr>
            <a:lvl3pPr marR="0" lvl="2" algn="ctr" rtl="0">
              <a:lnSpc>
                <a:spcPct val="95000"/>
              </a:lnSpc>
              <a:spcBef>
                <a:spcPts val="600"/>
              </a:spcBef>
              <a:spcAft>
                <a:spcPts val="0"/>
              </a:spcAft>
              <a:buClr>
                <a:schemeClr val="accent1"/>
              </a:buClr>
              <a:buSzPts val="1553"/>
              <a:buFont typeface="Arial"/>
              <a:buNone/>
              <a:defRPr sz="1800" b="0" i="0" u="none" strike="noStrike" cap="none">
                <a:solidFill>
                  <a:schemeClr val="lt2"/>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chemeClr val="lt2"/>
                </a:solidFill>
                <a:latin typeface="Arial"/>
                <a:ea typeface="Arial"/>
                <a:cs typeface="Arial"/>
                <a:sym typeface="Arial"/>
              </a:defRPr>
            </a:lvl4pPr>
            <a:lvl5pPr marR="0" lvl="4" algn="ctr" rtl="0">
              <a:lnSpc>
                <a:spcPct val="95000"/>
              </a:lnSpc>
              <a:spcBef>
                <a:spcPts val="600"/>
              </a:spcBef>
              <a:spcAft>
                <a:spcPts val="0"/>
              </a:spcAft>
              <a:buClr>
                <a:schemeClr val="accent1"/>
              </a:buClr>
              <a:buSzPts val="1200"/>
              <a:buFont typeface="Arial"/>
              <a:buNone/>
              <a:defRPr sz="1600" b="0" i="0" u="none" strike="noStrike" cap="none">
                <a:solidFill>
                  <a:schemeClr val="accent1"/>
                </a:solidFill>
                <a:latin typeface="Arial"/>
                <a:ea typeface="Arial"/>
                <a:cs typeface="Arial"/>
                <a:sym typeface="Arial"/>
              </a:defRPr>
            </a:lvl5pPr>
            <a:lvl6pPr marR="0" lvl="5" algn="ctr" rtl="0">
              <a:lnSpc>
                <a:spcPct val="95000"/>
              </a:lnSpc>
              <a:spcBef>
                <a:spcPts val="600"/>
              </a:spcBef>
              <a:spcAft>
                <a:spcPts val="0"/>
              </a:spcAft>
              <a:buClr>
                <a:schemeClr val="accent1"/>
              </a:buClr>
              <a:buSzPts val="1200"/>
              <a:buFont typeface="Arial"/>
              <a:buNone/>
              <a:defRPr sz="1600" b="1" i="0" u="none" strike="noStrike" cap="none">
                <a:solidFill>
                  <a:schemeClr val="accent1"/>
                </a:solidFill>
                <a:latin typeface="Arial"/>
                <a:ea typeface="Arial"/>
                <a:cs typeface="Arial"/>
                <a:sym typeface="Arial"/>
              </a:defRPr>
            </a:lvl6pPr>
            <a:lvl7pPr marR="0" lvl="6" algn="ctr" rtl="0">
              <a:lnSpc>
                <a:spcPct val="95000"/>
              </a:lnSpc>
              <a:spcBef>
                <a:spcPts val="600"/>
              </a:spcBef>
              <a:spcAft>
                <a:spcPts val="0"/>
              </a:spcAft>
              <a:buClr>
                <a:schemeClr val="lt1"/>
              </a:buClr>
              <a:buSzPts val="1200"/>
              <a:buFont typeface="Arial"/>
              <a:buNone/>
              <a:defRPr sz="1600" b="0" i="0" u="none" strike="noStrike" cap="none">
                <a:solidFill>
                  <a:schemeClr val="lt1"/>
                </a:solidFill>
                <a:latin typeface="Arial"/>
                <a:ea typeface="Arial"/>
                <a:cs typeface="Arial"/>
                <a:sym typeface="Arial"/>
              </a:defRPr>
            </a:lvl7pPr>
            <a:lvl8pPr marR="0" lvl="7" algn="ctr" rtl="0">
              <a:lnSpc>
                <a:spcPct val="95000"/>
              </a:lnSpc>
              <a:spcBef>
                <a:spcPts val="600"/>
              </a:spcBef>
              <a:spcAft>
                <a:spcPts val="0"/>
              </a:spcAft>
              <a:buClr>
                <a:schemeClr val="lt1"/>
              </a:buClr>
              <a:buSzPts val="1200"/>
              <a:buFont typeface="Arial"/>
              <a:buNone/>
              <a:defRPr sz="1600" b="0" i="0" u="none" strike="noStrike" cap="none">
                <a:solidFill>
                  <a:schemeClr val="lt1"/>
                </a:solidFill>
                <a:latin typeface="Arial"/>
                <a:ea typeface="Arial"/>
                <a:cs typeface="Arial"/>
                <a:sym typeface="Arial"/>
              </a:defRPr>
            </a:lvl8pPr>
            <a:lvl9pPr marR="0" lvl="8" algn="ctr"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45425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4" name="Google Shape;44;p7"/>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45" name="Google Shape;45;p7"/>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None/>
              <a:defRPr sz="2133" b="0" i="0" u="none" strike="noStrike" cap="none">
                <a:solidFill>
                  <a:schemeClr val="lt1"/>
                </a:solidFill>
                <a:latin typeface="Calibri"/>
                <a:ea typeface="Calibri"/>
                <a:cs typeface="Calibri"/>
                <a:sym typeface="Calibri"/>
              </a:defRPr>
            </a:lvl2pPr>
            <a:lvl3pPr marL="0" marR="0" lvl="2" indent="0" algn="l" rtl="0">
              <a:spcBef>
                <a:spcPts val="0"/>
              </a:spcBef>
              <a:spcAft>
                <a:spcPts val="0"/>
              </a:spcAft>
              <a:buNone/>
              <a:defRPr sz="2133" b="0" i="0" u="none" strike="noStrike" cap="none">
                <a:solidFill>
                  <a:schemeClr val="lt1"/>
                </a:solidFill>
                <a:latin typeface="Calibri"/>
                <a:ea typeface="Calibri"/>
                <a:cs typeface="Calibri"/>
                <a:sym typeface="Calibri"/>
              </a:defRPr>
            </a:lvl3pPr>
            <a:lvl4pPr marL="0" marR="0" lvl="3" indent="0" algn="l" rtl="0">
              <a:spcBef>
                <a:spcPts val="0"/>
              </a:spcBef>
              <a:spcAft>
                <a:spcPts val="0"/>
              </a:spcAft>
              <a:buNone/>
              <a:defRPr sz="2133" b="0" i="0" u="none" strike="noStrike" cap="none">
                <a:solidFill>
                  <a:schemeClr val="lt1"/>
                </a:solidFill>
                <a:latin typeface="Calibri"/>
                <a:ea typeface="Calibri"/>
                <a:cs typeface="Calibri"/>
                <a:sym typeface="Calibri"/>
              </a:defRPr>
            </a:lvl4pPr>
            <a:lvl5pPr marL="0" marR="0" lvl="4" indent="0" algn="l" rtl="0">
              <a:spcBef>
                <a:spcPts val="0"/>
              </a:spcBef>
              <a:spcAft>
                <a:spcPts val="0"/>
              </a:spcAft>
              <a:buNone/>
              <a:defRPr sz="2133" b="0" i="0" u="none" strike="noStrike" cap="none">
                <a:solidFill>
                  <a:schemeClr val="lt1"/>
                </a:solidFill>
                <a:latin typeface="Calibri"/>
                <a:ea typeface="Calibri"/>
                <a:cs typeface="Calibri"/>
                <a:sym typeface="Calibri"/>
              </a:defRPr>
            </a:lvl5pPr>
            <a:lvl6pPr marL="0" marR="0" lvl="5" indent="0" algn="l" rtl="0">
              <a:spcBef>
                <a:spcPts val="0"/>
              </a:spcBef>
              <a:spcAft>
                <a:spcPts val="0"/>
              </a:spcAft>
              <a:buNone/>
              <a:defRPr sz="2133" b="0" i="0" u="none" strike="noStrike" cap="none">
                <a:solidFill>
                  <a:schemeClr val="lt1"/>
                </a:solidFill>
                <a:latin typeface="Calibri"/>
                <a:ea typeface="Calibri"/>
                <a:cs typeface="Calibri"/>
                <a:sym typeface="Calibri"/>
              </a:defRPr>
            </a:lvl6pPr>
            <a:lvl7pPr marL="0" marR="0" lvl="6" indent="0" algn="l" rtl="0">
              <a:spcBef>
                <a:spcPts val="0"/>
              </a:spcBef>
              <a:spcAft>
                <a:spcPts val="0"/>
              </a:spcAft>
              <a:buNone/>
              <a:defRPr sz="2133" b="0" i="0" u="none" strike="noStrike" cap="none">
                <a:solidFill>
                  <a:schemeClr val="lt1"/>
                </a:solidFill>
                <a:latin typeface="Calibri"/>
                <a:ea typeface="Calibri"/>
                <a:cs typeface="Calibri"/>
                <a:sym typeface="Calibri"/>
              </a:defRPr>
            </a:lvl7pPr>
            <a:lvl8pPr marL="0" marR="0" lvl="7" indent="0" algn="l" rtl="0">
              <a:spcBef>
                <a:spcPts val="0"/>
              </a:spcBef>
              <a:spcAft>
                <a:spcPts val="0"/>
              </a:spcAft>
              <a:buNone/>
              <a:defRPr sz="2133" b="0" i="0" u="none" strike="noStrike" cap="none">
                <a:solidFill>
                  <a:schemeClr val="lt1"/>
                </a:solidFill>
                <a:latin typeface="Calibri"/>
                <a:ea typeface="Calibri"/>
                <a:cs typeface="Calibri"/>
                <a:sym typeface="Calibri"/>
              </a:defRPr>
            </a:lvl8pPr>
            <a:lvl9pPr marL="0" marR="0" lvl="8" indent="0" algn="l" rtl="0">
              <a:spcBef>
                <a:spcPts val="0"/>
              </a:spcBef>
              <a:spcAft>
                <a:spcPts val="0"/>
              </a:spcAft>
              <a:buNone/>
              <a:defRPr sz="2133"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788890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ubhead, 2 column">
  <p:cSld name="Title, Subhead, 2 column">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2" y="2"/>
            <a:ext cx="12191999" cy="1215628"/>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8" name="Google Shape;48;p8"/>
          <p:cNvSpPr txBox="1">
            <a:spLocks noGrp="1"/>
          </p:cNvSpPr>
          <p:nvPr>
            <p:ph type="subTitle" idx="1"/>
          </p:nvPr>
        </p:nvSpPr>
        <p:spPr>
          <a:xfrm>
            <a:off x="0" y="1052347"/>
            <a:ext cx="12192000" cy="619719"/>
          </a:xfrm>
          <a:prstGeom prst="rect">
            <a:avLst/>
          </a:prstGeom>
          <a:noFill/>
          <a:ln>
            <a:noFill/>
          </a:ln>
        </p:spPr>
        <p:txBody>
          <a:bodyPr spcFirstLastPara="1" wrap="square" lIns="51425" tIns="25700" rIns="51425" bIns="25700" anchor="t" anchorCtr="0"/>
          <a:lstStyle>
            <a:lvl1pPr marR="0" lvl="0" algn="ctr" rtl="0">
              <a:lnSpc>
                <a:spcPct val="92000"/>
              </a:lnSpc>
              <a:spcBef>
                <a:spcPts val="0"/>
              </a:spcBef>
              <a:spcAft>
                <a:spcPts val="0"/>
              </a:spcAft>
              <a:buClr>
                <a:schemeClr val="accent1"/>
              </a:buClr>
              <a:buSzPts val="1400"/>
              <a:buFont typeface="Merriweather Sans"/>
              <a:buNone/>
              <a:defRPr sz="2667" b="0" i="0" u="none" strike="noStrike" cap="none">
                <a:solidFill>
                  <a:schemeClr val="lt1"/>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rgbClr val="888888"/>
                </a:solidFill>
                <a:latin typeface="Arial"/>
                <a:ea typeface="Arial"/>
                <a:cs typeface="Arial"/>
                <a:sym typeface="Arial"/>
              </a:defRPr>
            </a:lvl2pPr>
            <a:lvl3pPr marR="0" lvl="2" algn="ctr" rtl="0">
              <a:lnSpc>
                <a:spcPct val="95000"/>
              </a:lnSpc>
              <a:spcBef>
                <a:spcPts val="600"/>
              </a:spcBef>
              <a:spcAft>
                <a:spcPts val="0"/>
              </a:spcAft>
              <a:buClr>
                <a:schemeClr val="accent1"/>
              </a:buClr>
              <a:buSzPts val="1725"/>
              <a:buFont typeface="Arial"/>
              <a:buNone/>
              <a:defRPr sz="2000" b="0" i="0" u="none" strike="noStrike" cap="none">
                <a:solidFill>
                  <a:srgbClr val="888888"/>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rgbClr val="888888"/>
                </a:solidFill>
                <a:latin typeface="Arial"/>
                <a:ea typeface="Arial"/>
                <a:cs typeface="Arial"/>
                <a:sym typeface="Arial"/>
              </a:defRPr>
            </a:lvl4pPr>
            <a:lvl5pPr marR="0" lvl="4" algn="ctr" rtl="0">
              <a:lnSpc>
                <a:spcPct val="95000"/>
              </a:lnSpc>
              <a:spcBef>
                <a:spcPts val="600"/>
              </a:spcBef>
              <a:spcAft>
                <a:spcPts val="0"/>
              </a:spcAft>
              <a:buClr>
                <a:schemeClr val="accent1"/>
              </a:buClr>
              <a:buSzPts val="1500"/>
              <a:buFont typeface="Arial"/>
              <a:buNone/>
              <a:defRPr sz="2000" b="0" i="0" u="none" strike="noStrike" cap="none">
                <a:solidFill>
                  <a:srgbClr val="888888"/>
                </a:solidFill>
                <a:latin typeface="Arial"/>
                <a:ea typeface="Arial"/>
                <a:cs typeface="Arial"/>
                <a:sym typeface="Arial"/>
              </a:defRPr>
            </a:lvl5pPr>
            <a:lvl6pPr marR="0" lvl="5" algn="ctr" rtl="0">
              <a:lnSpc>
                <a:spcPct val="95000"/>
              </a:lnSpc>
              <a:spcBef>
                <a:spcPts val="600"/>
              </a:spcBef>
              <a:spcAft>
                <a:spcPts val="0"/>
              </a:spcAft>
              <a:buClr>
                <a:srgbClr val="888888"/>
              </a:buClr>
              <a:buSzPts val="2100"/>
              <a:buFont typeface="Arial"/>
              <a:buNone/>
              <a:defRPr sz="2800" b="1" i="0" u="none" strike="noStrike" cap="none">
                <a:solidFill>
                  <a:srgbClr val="888888"/>
                </a:solidFill>
                <a:latin typeface="Arial"/>
                <a:ea typeface="Arial"/>
                <a:cs typeface="Arial"/>
                <a:sym typeface="Arial"/>
              </a:defRPr>
            </a:lvl6pPr>
            <a:lvl7pPr marR="0" lvl="6" algn="ctr" rtl="0">
              <a:lnSpc>
                <a:spcPct val="95000"/>
              </a:lnSpc>
              <a:spcBef>
                <a:spcPts val="600"/>
              </a:spcBef>
              <a:spcAft>
                <a:spcPts val="0"/>
              </a:spcAft>
              <a:buClr>
                <a:srgbClr val="888888"/>
              </a:buClr>
              <a:buSzPts val="1800"/>
              <a:buFont typeface="Arial"/>
              <a:buNone/>
              <a:defRPr sz="2400" b="0" i="0" u="none" strike="noStrike" cap="none">
                <a:solidFill>
                  <a:srgbClr val="888888"/>
                </a:solidFill>
                <a:latin typeface="Arial"/>
                <a:ea typeface="Arial"/>
                <a:cs typeface="Arial"/>
                <a:sym typeface="Arial"/>
              </a:defRPr>
            </a:lvl7pPr>
            <a:lvl8pPr marR="0" lvl="7" algn="ctr" rtl="0">
              <a:lnSpc>
                <a:spcPct val="95000"/>
              </a:lnSpc>
              <a:spcBef>
                <a:spcPts val="6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8pPr>
            <a:lvl9pPr marR="0" lvl="8" algn="ctr" rtl="0">
              <a:lnSpc>
                <a:spcPct val="95000"/>
              </a:lnSpc>
              <a:spcBef>
                <a:spcPts val="600"/>
              </a:spcBef>
              <a:spcAft>
                <a:spcPts val="300"/>
              </a:spcAft>
              <a:buClr>
                <a:srgbClr val="888888"/>
              </a:buClr>
              <a:buSzPts val="1200"/>
              <a:buFont typeface="Arial"/>
              <a:buNone/>
              <a:defRPr sz="1600" b="0" i="0" u="none" strike="noStrike" cap="none">
                <a:solidFill>
                  <a:srgbClr val="888888"/>
                </a:solidFill>
                <a:latin typeface="Arial"/>
                <a:ea typeface="Arial"/>
                <a:cs typeface="Arial"/>
                <a:sym typeface="Arial"/>
              </a:defRPr>
            </a:lvl9pPr>
          </a:lstStyle>
          <a:p>
            <a:endParaRPr/>
          </a:p>
        </p:txBody>
      </p:sp>
      <p:sp>
        <p:nvSpPr>
          <p:cNvPr id="49" name="Google Shape;49;p8"/>
          <p:cNvSpPr txBox="1">
            <a:spLocks noGrp="1"/>
          </p:cNvSpPr>
          <p:nvPr>
            <p:ph type="body" idx="2"/>
          </p:nvPr>
        </p:nvSpPr>
        <p:spPr>
          <a:xfrm>
            <a:off x="6368805" y="1669201"/>
            <a:ext cx="4978856" cy="671691"/>
          </a:xfrm>
          <a:prstGeom prst="rect">
            <a:avLst/>
          </a:prstGeom>
          <a:noFill/>
          <a:ln>
            <a:noFill/>
          </a:ln>
        </p:spPr>
        <p:txBody>
          <a:bodyPr spcFirstLastPara="1" wrap="square" lIns="51425" tIns="25700" rIns="51425" bIns="25700" anchor="t" anchorCtr="0"/>
          <a:lstStyle>
            <a:lvl1pPr marL="609585" marR="0" lvl="0" indent="-304792" algn="l" rtl="0">
              <a:lnSpc>
                <a:spcPct val="92000"/>
              </a:lnSpc>
              <a:spcBef>
                <a:spcPts val="600"/>
              </a:spcBef>
              <a:spcAft>
                <a:spcPts val="0"/>
              </a:spcAft>
              <a:buClr>
                <a:schemeClr val="accent1"/>
              </a:buClr>
              <a:buSzPts val="1540"/>
              <a:buFont typeface="Merriweather Sans"/>
              <a:buNone/>
              <a:defRPr sz="2933"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0" name="Google Shape;50;p8"/>
          <p:cNvSpPr txBox="1">
            <a:spLocks noGrp="1"/>
          </p:cNvSpPr>
          <p:nvPr>
            <p:ph type="body" idx="3"/>
          </p:nvPr>
        </p:nvSpPr>
        <p:spPr>
          <a:xfrm>
            <a:off x="725367" y="1669200"/>
            <a:ext cx="5252221" cy="661557"/>
          </a:xfrm>
          <a:prstGeom prst="rect">
            <a:avLst/>
          </a:prstGeom>
          <a:noFill/>
          <a:ln>
            <a:noFill/>
          </a:ln>
        </p:spPr>
        <p:txBody>
          <a:bodyPr spcFirstLastPara="1" wrap="square" lIns="51425" tIns="25700" rIns="51425" bIns="25700" anchor="t" anchorCtr="0"/>
          <a:lstStyle>
            <a:lvl1pPr marL="609585" marR="0" lvl="0" indent="-304792" algn="l" rtl="0">
              <a:lnSpc>
                <a:spcPct val="92000"/>
              </a:lnSpc>
              <a:spcBef>
                <a:spcPts val="600"/>
              </a:spcBef>
              <a:spcAft>
                <a:spcPts val="0"/>
              </a:spcAft>
              <a:buClr>
                <a:schemeClr val="accent1"/>
              </a:buClr>
              <a:buSzPts val="1540"/>
              <a:buFont typeface="Merriweather Sans"/>
              <a:buNone/>
              <a:defRPr sz="2933"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1" name="Google Shape;51;p8"/>
          <p:cNvSpPr txBox="1">
            <a:spLocks noGrp="1"/>
          </p:cNvSpPr>
          <p:nvPr>
            <p:ph type="body" idx="4"/>
          </p:nvPr>
        </p:nvSpPr>
        <p:spPr>
          <a:xfrm>
            <a:off x="716577" y="2334117"/>
            <a:ext cx="4907709" cy="3766387"/>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60575" algn="l" rtl="0">
              <a:lnSpc>
                <a:spcPct val="100000"/>
              </a:lnSpc>
              <a:spcBef>
                <a:spcPts val="533"/>
              </a:spcBef>
              <a:spcAft>
                <a:spcPts val="0"/>
              </a:spcAft>
              <a:buClr>
                <a:schemeClr val="accent1"/>
              </a:buClr>
              <a:buSzPts val="1840"/>
              <a:buFont typeface="Arial"/>
              <a:buChar char="•"/>
              <a:defRPr sz="2133" b="0" i="0" u="none" strike="noStrike" cap="none">
                <a:solidFill>
                  <a:schemeClr val="lt2"/>
                </a:solidFill>
                <a:latin typeface="Arial"/>
                <a:ea typeface="Arial"/>
                <a:cs typeface="Arial"/>
                <a:sym typeface="Arial"/>
              </a:defRPr>
            </a:lvl2pPr>
            <a:lvl3pPr marL="1828754" marR="0" lvl="2" indent="-450838" algn="l" rtl="0">
              <a:lnSpc>
                <a:spcPct val="100000"/>
              </a:lnSpc>
              <a:spcBef>
                <a:spcPts val="533"/>
              </a:spcBef>
              <a:spcAft>
                <a:spcPts val="0"/>
              </a:spcAft>
              <a:buClr>
                <a:srgbClr val="7F7F7F"/>
              </a:buClr>
              <a:buSzPts val="1725"/>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2" name="Google Shape;52;p8"/>
          <p:cNvSpPr txBox="1">
            <a:spLocks noGrp="1"/>
          </p:cNvSpPr>
          <p:nvPr>
            <p:ph type="body" idx="5"/>
          </p:nvPr>
        </p:nvSpPr>
        <p:spPr>
          <a:xfrm>
            <a:off x="6372799" y="2336947"/>
            <a:ext cx="4984619" cy="3723023"/>
          </a:xfrm>
          <a:prstGeom prst="rect">
            <a:avLst/>
          </a:prstGeom>
          <a:noFill/>
          <a:ln>
            <a:noFill/>
          </a:ln>
        </p:spPr>
        <p:txBody>
          <a:bodyPr spcFirstLastPara="1" wrap="square" lIns="51425" tIns="25700" rIns="51425" bIns="25700" anchor="t" anchorCtr="0"/>
          <a:lstStyle>
            <a:lvl1pPr marL="609585" marR="0" lvl="0" indent="-441949" algn="l" rtl="0">
              <a:lnSpc>
                <a:spcPct val="92000"/>
              </a:lnSpc>
              <a:spcBef>
                <a:spcPts val="449"/>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60575" algn="l" rtl="0">
              <a:lnSpc>
                <a:spcPct val="95000"/>
              </a:lnSpc>
              <a:spcBef>
                <a:spcPts val="533"/>
              </a:spcBef>
              <a:spcAft>
                <a:spcPts val="0"/>
              </a:spcAft>
              <a:buClr>
                <a:schemeClr val="lt2"/>
              </a:buClr>
              <a:buSzPts val="1840"/>
              <a:buFont typeface="Arial"/>
              <a:buChar char="•"/>
              <a:defRPr sz="2133" b="0" i="0" u="none" strike="noStrike" cap="none">
                <a:solidFill>
                  <a:schemeClr val="lt2"/>
                </a:solidFill>
                <a:latin typeface="Arial"/>
                <a:ea typeface="Arial"/>
                <a:cs typeface="Arial"/>
                <a:sym typeface="Arial"/>
              </a:defRPr>
            </a:lvl2pPr>
            <a:lvl3pPr marL="1828754" marR="0" lvl="2" indent="-450838" algn="l" rtl="0">
              <a:lnSpc>
                <a:spcPct val="95000"/>
              </a:lnSpc>
              <a:spcBef>
                <a:spcPts val="533"/>
              </a:spcBef>
              <a:spcAft>
                <a:spcPts val="0"/>
              </a:spcAft>
              <a:buClr>
                <a:schemeClr val="accent1"/>
              </a:buClr>
              <a:buSzPts val="1725"/>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0125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_Title and Content">
  <p:cSld name="4_Title and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6" name="Google Shape;56;p9"/>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7" name="Google Shape;57;p9"/>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55618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Title and Content">
  <p:cSld name="4_Title and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0" name="Google Shape;60;p10"/>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61" name="Google Shape;61;p10"/>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368751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4" name="Google Shape;64;p11"/>
          <p:cNvSpPr txBox="1">
            <a:spLocks noGrp="1"/>
          </p:cNvSpPr>
          <p:nvPr>
            <p:ph type="body" idx="1"/>
          </p:nvPr>
        </p:nvSpPr>
        <p:spPr>
          <a:xfrm>
            <a:off x="385115" y="1306933"/>
            <a:ext cx="11407959" cy="4742905"/>
          </a:xfrm>
          <a:prstGeom prst="rect">
            <a:avLst/>
          </a:prstGeom>
          <a:noFill/>
          <a:ln>
            <a:noFill/>
          </a:ln>
        </p:spPr>
        <p:txBody>
          <a:bodyPr spcFirstLastPara="1" wrap="square" lIns="68550" tIns="34275" rIns="68550" bIns="34275" anchor="t" anchorCtr="0"/>
          <a:lstStyle>
            <a:lvl1pPr marL="609585" marR="0" lvl="0" indent="-426709" algn="l" rtl="0">
              <a:lnSpc>
                <a:spcPct val="100000"/>
              </a:lnSpc>
              <a:spcBef>
                <a:spcPts val="900"/>
              </a:spcBef>
              <a:spcAft>
                <a:spcPts val="0"/>
              </a:spcAft>
              <a:buClr>
                <a:schemeClr val="lt1"/>
              </a:buClr>
              <a:buSzPts val="144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0"/>
              </a:spcBef>
              <a:spcAft>
                <a:spcPts val="0"/>
              </a:spcAft>
              <a:buClr>
                <a:schemeClr val="lt2"/>
              </a:buClr>
              <a:buSzPts val="1500"/>
              <a:buFont typeface="Calibri"/>
              <a:buChar char="–"/>
              <a:defRPr sz="2000" b="0" i="0" u="none" strike="noStrike" cap="none">
                <a:solidFill>
                  <a:schemeClr val="lt2"/>
                </a:solidFill>
                <a:latin typeface="Arial"/>
                <a:ea typeface="Arial"/>
                <a:cs typeface="Arial"/>
                <a:sym typeface="Arial"/>
              </a:defRPr>
            </a:lvl2pPr>
            <a:lvl3pPr marL="1828754" marR="0" lvl="2" indent="-431789" algn="l" rtl="0">
              <a:lnSpc>
                <a:spcPct val="100000"/>
              </a:lnSpc>
              <a:spcBef>
                <a:spcPts val="0"/>
              </a:spcBef>
              <a:spcAft>
                <a:spcPts val="0"/>
              </a:spcAft>
              <a:buClr>
                <a:srgbClr val="7F7F7F"/>
              </a:buClr>
              <a:buSzPts val="1500"/>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0"/>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8610601"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65830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_Title and Content" type="obj">
  <p:cSld name="4_Title and Conten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49052" y="153249"/>
            <a:ext cx="10940405" cy="727655"/>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8" name="Google Shape;68;p12"/>
          <p:cNvSpPr txBox="1">
            <a:spLocks noGrp="1"/>
          </p:cNvSpPr>
          <p:nvPr>
            <p:ph type="body" idx="1"/>
          </p:nvPr>
        </p:nvSpPr>
        <p:spPr>
          <a:xfrm>
            <a:off x="456063" y="1270406"/>
            <a:ext cx="11279872" cy="4633471"/>
          </a:xfrm>
          <a:prstGeom prst="rect">
            <a:avLst/>
          </a:prstGeom>
          <a:noFill/>
          <a:ln>
            <a:noFill/>
          </a:ln>
        </p:spPr>
        <p:txBody>
          <a:bodyPr spcFirstLastPara="1" wrap="square" lIns="0" tIns="182875" rIns="0" bIns="45700" anchor="t" anchorCtr="0"/>
          <a:lstStyle>
            <a:lvl1pPr marL="609585" marR="0" lvl="0" indent="-304792" algn="l" rtl="0">
              <a:lnSpc>
                <a:spcPct val="92000"/>
              </a:lnSpc>
              <a:spcBef>
                <a:spcPts val="600"/>
              </a:spcBef>
              <a:spcAft>
                <a:spcPts val="0"/>
              </a:spcAft>
              <a:buClr>
                <a:schemeClr val="accent1"/>
              </a:buClr>
              <a:buSzPts val="1260"/>
              <a:buFont typeface="Merriweather Sans"/>
              <a:buNone/>
              <a:defRPr sz="2400"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1"/>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1"/>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1"/>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l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pic>
        <p:nvPicPr>
          <p:cNvPr id="69" name="Google Shape;69;p12"/>
          <p:cNvPicPr preferRelativeResize="0"/>
          <p:nvPr/>
        </p:nvPicPr>
        <p:blipFill rotWithShape="1">
          <a:blip r:embed="rId2">
            <a:alphaModFix/>
          </a:blip>
          <a:srcRect/>
          <a:stretch/>
        </p:blipFill>
        <p:spPr>
          <a:xfrm>
            <a:off x="10596438" y="6215500"/>
            <a:ext cx="1479452" cy="556968"/>
          </a:xfrm>
          <a:prstGeom prst="rect">
            <a:avLst/>
          </a:prstGeom>
          <a:noFill/>
          <a:ln>
            <a:noFill/>
          </a:ln>
        </p:spPr>
      </p:pic>
    </p:spTree>
    <p:extLst>
      <p:ext uri="{BB962C8B-B14F-4D97-AF65-F5344CB8AC3E}">
        <p14:creationId xmlns:p14="http://schemas.microsoft.com/office/powerpoint/2010/main" val="16528840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72" name="Google Shape;72;p13"/>
          <p:cNvSpPr txBox="1">
            <a:spLocks noGrp="1"/>
          </p:cNvSpPr>
          <p:nvPr>
            <p:ph type="body" idx="1"/>
          </p:nvPr>
        </p:nvSpPr>
        <p:spPr>
          <a:xfrm>
            <a:off x="385115" y="1306933"/>
            <a:ext cx="11407959" cy="4742905"/>
          </a:xfrm>
          <a:prstGeom prst="rect">
            <a:avLst/>
          </a:prstGeom>
          <a:noFill/>
          <a:ln>
            <a:noFill/>
          </a:ln>
        </p:spPr>
        <p:txBody>
          <a:bodyPr spcFirstLastPara="1" wrap="square" lIns="68550" tIns="34275" rIns="68550" bIns="34275" anchor="t" anchorCtr="0"/>
          <a:lstStyle>
            <a:lvl1pPr marL="609585" marR="0" lvl="0" indent="-426709" algn="l" rtl="0">
              <a:lnSpc>
                <a:spcPct val="100000"/>
              </a:lnSpc>
              <a:spcBef>
                <a:spcPts val="900"/>
              </a:spcBef>
              <a:spcAft>
                <a:spcPts val="0"/>
              </a:spcAft>
              <a:buClr>
                <a:schemeClr val="lt1"/>
              </a:buClr>
              <a:buSzPts val="144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0"/>
              </a:spcBef>
              <a:spcAft>
                <a:spcPts val="0"/>
              </a:spcAft>
              <a:buClr>
                <a:schemeClr val="lt2"/>
              </a:buClr>
              <a:buSzPts val="1500"/>
              <a:buFont typeface="Calibri"/>
              <a:buChar char="–"/>
              <a:defRPr sz="2000" b="0" i="0" u="none" strike="noStrike" cap="none">
                <a:solidFill>
                  <a:schemeClr val="lt2"/>
                </a:solidFill>
                <a:latin typeface="Arial"/>
                <a:ea typeface="Arial"/>
                <a:cs typeface="Arial"/>
                <a:sym typeface="Arial"/>
              </a:defRPr>
            </a:lvl2pPr>
            <a:lvl3pPr marL="1828754" marR="0" lvl="2" indent="-431789" algn="l" rtl="0">
              <a:lnSpc>
                <a:spcPct val="100000"/>
              </a:lnSpc>
              <a:spcBef>
                <a:spcPts val="0"/>
              </a:spcBef>
              <a:spcAft>
                <a:spcPts val="0"/>
              </a:spcAft>
              <a:buClr>
                <a:srgbClr val="7F7F7F"/>
              </a:buClr>
              <a:buSzPts val="1500"/>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0"/>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8610601"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6907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6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6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 id="2147483781" r:id="rId52"/>
    <p:sldLayoutId id="2147483782" r:id="rId53"/>
    <p:sldLayoutId id="2147483783" r:id="rId54"/>
    <p:sldLayoutId id="2147483784" r:id="rId55"/>
    <p:sldLayoutId id="2147483785" r:id="rId56"/>
    <p:sldLayoutId id="2147483786" r:id="rId57"/>
    <p:sldLayoutId id="2147483787" r:id="rId58"/>
    <p:sldLayoutId id="2147483788" r:id="rId59"/>
    <p:sldLayoutId id="2147483789" r:id="rId60"/>
    <p:sldLayoutId id="2147483790"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5"/>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Cooking with AWS and Splunk</a:t>
            </a:r>
            <a:endParaRPr/>
          </a:p>
        </p:txBody>
      </p:sp>
      <p:sp>
        <p:nvSpPr>
          <p:cNvPr id="514" name="Google Shape;514;p65"/>
          <p:cNvSpPr txBox="1">
            <a:spLocks noGrp="1"/>
          </p:cNvSpPr>
          <p:nvPr>
            <p:ph type="body" sz="quarter" idx="12"/>
          </p:nvPr>
        </p:nvSpPr>
        <p:spPr>
          <a:prstGeom prst="rect">
            <a:avLst/>
          </a:prstGeom>
          <a:noFill/>
          <a:ln>
            <a:noFill/>
          </a:ln>
        </p:spPr>
        <p:txBody>
          <a:bodyPr spcFirstLastPara="1" vert="horz" wrap="square" lIns="0" tIns="0" rIns="0" bIns="121900" rtlCol="0" anchor="t" anchorCtr="0">
            <a:noAutofit/>
          </a:bodyPr>
          <a:lstStyle/>
          <a:p>
            <a:pPr marL="0" indent="0">
              <a:spcBef>
                <a:spcPts val="0"/>
              </a:spcBef>
            </a:pPr>
            <a:r>
              <a:rPr lang="en-US"/>
              <a:t>Module 1: Getting Started with AWS</a:t>
            </a:r>
            <a:endParaRPr/>
          </a:p>
        </p:txBody>
      </p:sp>
      <p:sp>
        <p:nvSpPr>
          <p:cNvPr id="515" name="Google Shape;515;p65"/>
          <p:cNvSpPr txBox="1">
            <a:spLocks noGrp="1"/>
          </p:cNvSpPr>
          <p:nvPr>
            <p:ph type="body" sz="quarter" idx="14"/>
          </p:nvPr>
        </p:nvSpPr>
        <p:spPr>
          <a:prstGeom prst="rect">
            <a:avLst/>
          </a:prstGeom>
          <a:noFill/>
          <a:ln>
            <a:noFill/>
          </a:ln>
        </p:spPr>
        <p:txBody>
          <a:bodyPr spcFirstLastPara="1" vert="horz" wrap="square" lIns="0" tIns="243833" rIns="0" bIns="60933" rtlCol="0" anchor="t" anchorCtr="0">
            <a:noAutofit/>
          </a:bodyPr>
          <a:lstStyle/>
          <a:p>
            <a:pPr marL="0" indent="0">
              <a:spcBef>
                <a:spcPts val="0"/>
              </a:spcBef>
            </a:pPr>
            <a:r>
              <a:rPr lang="en-US"/>
              <a:t>Kam Amir | Splunk Cloud Architect</a:t>
            </a:r>
            <a:endParaRPr/>
          </a:p>
        </p:txBody>
      </p:sp>
      <p:sp>
        <p:nvSpPr>
          <p:cNvPr id="2" name="Text Placeholder 1">
            <a:extLst>
              <a:ext uri="{FF2B5EF4-FFF2-40B4-BE49-F238E27FC236}">
                <a16:creationId xmlns:a16="http://schemas.microsoft.com/office/drawing/2014/main" id="{069A0A59-E818-DC49-B5B3-283A8E6328AB}"/>
              </a:ext>
            </a:extLst>
          </p:cNvPr>
          <p:cNvSpPr>
            <a:spLocks noGrp="1"/>
          </p:cNvSpPr>
          <p:nvPr>
            <p:ph type="body" sz="quarter" idx="15"/>
          </p:nvPr>
        </p:nvSpPr>
        <p:spPr/>
        <p:txBody>
          <a:bodyPr/>
          <a:lstStyle/>
          <a:p>
            <a:endParaRPr lang="en-US"/>
          </a:p>
        </p:txBody>
      </p:sp>
      <p:pic>
        <p:nvPicPr>
          <p:cNvPr id="7" name="Picture 6">
            <a:extLst>
              <a:ext uri="{FF2B5EF4-FFF2-40B4-BE49-F238E27FC236}">
                <a16:creationId xmlns:a16="http://schemas.microsoft.com/office/drawing/2014/main" id="{0F121BB6-3965-E44C-BACC-39C1EED11A8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87340" y="5742980"/>
            <a:ext cx="2192676" cy="821587"/>
          </a:xfrm>
          <a:prstGeom prst="rect">
            <a:avLst/>
          </a:prstGeom>
          <a:noFill/>
          <a:effectLst>
            <a:glow rad="127000">
              <a:schemeClr val="tx1"/>
            </a:glow>
          </a:effectLst>
        </p:spPr>
      </p:pic>
    </p:spTree>
    <p:extLst>
      <p:ext uri="{BB962C8B-B14F-4D97-AF65-F5344CB8AC3E}">
        <p14:creationId xmlns:p14="http://schemas.microsoft.com/office/powerpoint/2010/main" val="35437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AWS Services</a:t>
            </a:r>
            <a:endParaRPr/>
          </a:p>
        </p:txBody>
      </p:sp>
      <p:sp>
        <p:nvSpPr>
          <p:cNvPr id="2" name="Subtitle 1">
            <a:extLst>
              <a:ext uri="{FF2B5EF4-FFF2-40B4-BE49-F238E27FC236}">
                <a16:creationId xmlns:a16="http://schemas.microsoft.com/office/drawing/2014/main" id="{BFDF690F-F0E3-994B-BFF7-B753289604B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93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75"/>
          <p:cNvPicPr preferRelativeResize="0"/>
          <p:nvPr/>
        </p:nvPicPr>
        <p:blipFill rotWithShape="1">
          <a:blip r:embed="rId3">
            <a:alphaModFix/>
          </a:blip>
          <a:srcRect/>
          <a:stretch/>
        </p:blipFill>
        <p:spPr>
          <a:xfrm>
            <a:off x="3405262" y="-32280"/>
            <a:ext cx="1619581" cy="1077759"/>
          </a:xfrm>
          <a:prstGeom prst="rect">
            <a:avLst/>
          </a:prstGeom>
          <a:noFill/>
          <a:ln>
            <a:noFill/>
          </a:ln>
        </p:spPr>
      </p:pic>
      <p:pic>
        <p:nvPicPr>
          <p:cNvPr id="650" name="Google Shape;650;p75"/>
          <p:cNvPicPr preferRelativeResize="0">
            <a:picLocks noGrp="1"/>
          </p:cNvPicPr>
          <p:nvPr>
            <p:ph sz="quarter" idx="10"/>
          </p:nvPr>
        </p:nvPicPr>
        <p:blipFill rotWithShape="1">
          <a:blip r:embed="rId4">
            <a:alphaModFix/>
          </a:blip>
          <a:stretch/>
        </p:blipFill>
        <p:spPr>
          <a:xfrm>
            <a:off x="2100444" y="1388153"/>
            <a:ext cx="8421856" cy="4622800"/>
          </a:xfrm>
          <a:prstGeom prst="rect">
            <a:avLst/>
          </a:prstGeom>
          <a:noFill/>
          <a:ln>
            <a:noFill/>
          </a:ln>
        </p:spPr>
      </p:pic>
      <p:sp>
        <p:nvSpPr>
          <p:cNvPr id="649" name="Google Shape;649;p75"/>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Config</a:t>
            </a:r>
            <a:endParaRPr/>
          </a:p>
        </p:txBody>
      </p:sp>
      <p:sp>
        <p:nvSpPr>
          <p:cNvPr id="2" name="Subtitle 1">
            <a:extLst>
              <a:ext uri="{FF2B5EF4-FFF2-40B4-BE49-F238E27FC236}">
                <a16:creationId xmlns:a16="http://schemas.microsoft.com/office/drawing/2014/main" id="{399246D8-9404-F249-BF56-6F9715324433}"/>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51834502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76"/>
          <p:cNvSpPr txBox="1">
            <a:spLocks noGrp="1"/>
          </p:cNvSpPr>
          <p:nvPr>
            <p:ph sz="quarter" idx="10"/>
          </p:nvPr>
        </p:nvSpPr>
        <p:spPr>
          <a:prstGeom prst="rect">
            <a:avLst/>
          </a:prstGeom>
          <a:noFill/>
          <a:ln>
            <a:noFill/>
          </a:ln>
        </p:spPr>
        <p:txBody>
          <a:bodyPr spcFirstLastPara="1" vert="horz" wrap="square" lIns="0" tIns="243833" rIns="0" bIns="60933" rtlCol="0" anchor="t" anchorCtr="0">
            <a:noAutofit/>
          </a:bodyPr>
          <a:lstStyle/>
          <a:p>
            <a:pPr marL="0" indent="0">
              <a:spcBef>
                <a:spcPts val="0"/>
              </a:spcBef>
            </a:pPr>
            <a:r>
              <a:rPr lang="en-US" dirty="0"/>
              <a:t>Set a desired configuration</a:t>
            </a:r>
            <a:endParaRPr dirty="0"/>
          </a:p>
          <a:p>
            <a:pPr marL="0" indent="0">
              <a:spcBef>
                <a:spcPts val="900"/>
              </a:spcBef>
            </a:pPr>
            <a:r>
              <a:rPr lang="en-US" dirty="0"/>
              <a:t>Evaluated against resource configuration</a:t>
            </a:r>
            <a:endParaRPr dirty="0"/>
          </a:p>
          <a:p>
            <a:pPr marL="0" indent="0">
              <a:spcBef>
                <a:spcPts val="900"/>
              </a:spcBef>
            </a:pPr>
            <a:endParaRPr dirty="0"/>
          </a:p>
        </p:txBody>
      </p:sp>
      <p:sp>
        <p:nvSpPr>
          <p:cNvPr id="657" name="Google Shape;657;p76"/>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Config Rules</a:t>
            </a:r>
            <a:endParaRPr/>
          </a:p>
        </p:txBody>
      </p:sp>
      <p:sp>
        <p:nvSpPr>
          <p:cNvPr id="2" name="Subtitle 1">
            <a:extLst>
              <a:ext uri="{FF2B5EF4-FFF2-40B4-BE49-F238E27FC236}">
                <a16:creationId xmlns:a16="http://schemas.microsoft.com/office/drawing/2014/main" id="{A2FBBA5D-4C8F-454C-8542-01E7161B7482}"/>
              </a:ext>
            </a:extLst>
          </p:cNvPr>
          <p:cNvSpPr>
            <a:spLocks noGrp="1"/>
          </p:cNvSpPr>
          <p:nvPr>
            <p:ph type="subTitle" idx="12"/>
          </p:nvPr>
        </p:nvSpPr>
        <p:spPr/>
        <p:txBody>
          <a:bodyPr/>
          <a:lstStyle/>
          <a:p>
            <a:endParaRPr lang="en-US"/>
          </a:p>
        </p:txBody>
      </p:sp>
      <p:grpSp>
        <p:nvGrpSpPr>
          <p:cNvPr id="659" name="Google Shape;659;p76"/>
          <p:cNvGrpSpPr/>
          <p:nvPr/>
        </p:nvGrpSpPr>
        <p:grpSpPr>
          <a:xfrm>
            <a:off x="1053824" y="2892752"/>
            <a:ext cx="1404659" cy="1731041"/>
            <a:chOff x="790368" y="3200510"/>
            <a:chExt cx="1053494" cy="1298281"/>
          </a:xfrm>
        </p:grpSpPr>
        <p:pic>
          <p:nvPicPr>
            <p:cNvPr id="660" name="Google Shape;660;p76"/>
            <p:cNvPicPr preferRelativeResize="0"/>
            <p:nvPr/>
          </p:nvPicPr>
          <p:blipFill rotWithShape="1">
            <a:blip r:embed="rId3">
              <a:alphaModFix/>
            </a:blip>
            <a:srcRect/>
            <a:stretch/>
          </p:blipFill>
          <p:spPr>
            <a:xfrm>
              <a:off x="1118098" y="3200510"/>
              <a:ext cx="398035" cy="563884"/>
            </a:xfrm>
            <a:prstGeom prst="rect">
              <a:avLst/>
            </a:prstGeom>
            <a:noFill/>
            <a:ln>
              <a:noFill/>
            </a:ln>
          </p:spPr>
        </p:pic>
        <p:sp>
          <p:nvSpPr>
            <p:cNvPr id="661" name="Google Shape;661;p76"/>
            <p:cNvSpPr txBox="1"/>
            <p:nvPr/>
          </p:nvSpPr>
          <p:spPr>
            <a:xfrm>
              <a:off x="790368" y="3852460"/>
              <a:ext cx="1053494" cy="646331"/>
            </a:xfrm>
            <a:prstGeom prst="rect">
              <a:avLst/>
            </a:prstGeom>
            <a:noFill/>
            <a:ln>
              <a:noFill/>
            </a:ln>
          </p:spPr>
          <p:txBody>
            <a:bodyPr spcFirstLastPara="1" wrap="square" lIns="121900" tIns="60933" rIns="121900" bIns="60933" anchor="t" anchorCtr="0">
              <a:noAutofit/>
            </a:bodyPr>
            <a:lstStyle/>
            <a:p>
              <a:pPr algn="ctr"/>
              <a:r>
                <a:rPr lang="en-US" sz="1600">
                  <a:solidFill>
                    <a:schemeClr val="accent2"/>
                  </a:solidFill>
                  <a:latin typeface="Calibri"/>
                  <a:ea typeface="Calibri"/>
                  <a:cs typeface="Calibri"/>
                  <a:sym typeface="Calibri"/>
                </a:rPr>
                <a:t>Unencrypted</a:t>
              </a:r>
              <a:endParaRPr sz="2400"/>
            </a:p>
            <a:p>
              <a:pPr algn="ctr"/>
              <a:r>
                <a:rPr lang="en-US" sz="1600">
                  <a:solidFill>
                    <a:schemeClr val="accent2"/>
                  </a:solidFill>
                  <a:latin typeface="Calibri"/>
                  <a:ea typeface="Calibri"/>
                  <a:cs typeface="Calibri"/>
                  <a:sym typeface="Calibri"/>
                </a:rPr>
                <a:t>EBS volume</a:t>
              </a:r>
              <a:endParaRPr sz="2400"/>
            </a:p>
            <a:p>
              <a:pPr algn="ctr"/>
              <a:r>
                <a:rPr lang="en-US" sz="1600">
                  <a:solidFill>
                    <a:schemeClr val="accent2"/>
                  </a:solidFill>
                  <a:latin typeface="Calibri"/>
                  <a:ea typeface="Calibri"/>
                  <a:cs typeface="Calibri"/>
                  <a:sym typeface="Calibri"/>
                </a:rPr>
                <a:t>created</a:t>
              </a:r>
              <a:endParaRPr sz="2400"/>
            </a:p>
          </p:txBody>
        </p:sp>
      </p:grpSp>
      <p:sp>
        <p:nvSpPr>
          <p:cNvPr id="662" name="Google Shape;662;p76"/>
          <p:cNvSpPr/>
          <p:nvPr/>
        </p:nvSpPr>
        <p:spPr>
          <a:xfrm>
            <a:off x="2685327" y="3080712"/>
            <a:ext cx="2546431" cy="375923"/>
          </a:xfrm>
          <a:prstGeom prst="righ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grpSp>
        <p:nvGrpSpPr>
          <p:cNvPr id="663" name="Google Shape;663;p76"/>
          <p:cNvGrpSpPr/>
          <p:nvPr/>
        </p:nvGrpSpPr>
        <p:grpSpPr>
          <a:xfrm>
            <a:off x="5373723" y="2892751"/>
            <a:ext cx="1757320" cy="1644139"/>
            <a:chOff x="4223315" y="2992955"/>
            <a:chExt cx="1317990" cy="1233104"/>
          </a:xfrm>
        </p:grpSpPr>
        <p:pic>
          <p:nvPicPr>
            <p:cNvPr id="664" name="Google Shape;664;p76"/>
            <p:cNvPicPr preferRelativeResize="0"/>
            <p:nvPr/>
          </p:nvPicPr>
          <p:blipFill rotWithShape="1">
            <a:blip r:embed="rId4">
              <a:alphaModFix/>
            </a:blip>
            <a:srcRect/>
            <a:stretch/>
          </p:blipFill>
          <p:spPr>
            <a:xfrm>
              <a:off x="4558914" y="2992955"/>
              <a:ext cx="543292" cy="651950"/>
            </a:xfrm>
            <a:prstGeom prst="rect">
              <a:avLst/>
            </a:prstGeom>
            <a:noFill/>
            <a:ln>
              <a:noFill/>
            </a:ln>
          </p:spPr>
        </p:pic>
        <p:sp>
          <p:nvSpPr>
            <p:cNvPr id="665" name="Google Shape;665;p76"/>
            <p:cNvSpPr txBox="1"/>
            <p:nvPr/>
          </p:nvSpPr>
          <p:spPr>
            <a:xfrm>
              <a:off x="4223315" y="3764394"/>
              <a:ext cx="1317990" cy="461665"/>
            </a:xfrm>
            <a:prstGeom prst="rect">
              <a:avLst/>
            </a:prstGeom>
            <a:noFill/>
            <a:ln>
              <a:noFill/>
            </a:ln>
          </p:spPr>
          <p:txBody>
            <a:bodyPr spcFirstLastPara="1" wrap="square" lIns="121900" tIns="60933" rIns="121900" bIns="60933" anchor="t" anchorCtr="0">
              <a:noAutofit/>
            </a:bodyPr>
            <a:lstStyle/>
            <a:p>
              <a:r>
                <a:rPr lang="en-US" sz="1600">
                  <a:solidFill>
                    <a:schemeClr val="accent2"/>
                  </a:solidFill>
                  <a:latin typeface="Calibri"/>
                  <a:ea typeface="Calibri"/>
                  <a:cs typeface="Calibri"/>
                  <a:sym typeface="Calibri"/>
                </a:rPr>
                <a:t>Evaluate against</a:t>
              </a:r>
              <a:endParaRPr sz="2400"/>
            </a:p>
            <a:p>
              <a:pPr algn="ctr"/>
              <a:r>
                <a:rPr lang="en-US" sz="1600">
                  <a:solidFill>
                    <a:schemeClr val="accent2"/>
                  </a:solidFill>
                  <a:latin typeface="Calibri"/>
                  <a:ea typeface="Calibri"/>
                  <a:cs typeface="Calibri"/>
                  <a:sym typeface="Calibri"/>
                </a:rPr>
                <a:t>Config rules</a:t>
              </a:r>
              <a:endParaRPr sz="2400"/>
            </a:p>
          </p:txBody>
        </p:sp>
      </p:grpSp>
      <p:sp>
        <p:nvSpPr>
          <p:cNvPr id="666" name="Google Shape;666;p76"/>
          <p:cNvSpPr/>
          <p:nvPr/>
        </p:nvSpPr>
        <p:spPr>
          <a:xfrm>
            <a:off x="7273009" y="3085692"/>
            <a:ext cx="1890795" cy="375923"/>
          </a:xfrm>
          <a:prstGeom prst="righ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grpSp>
        <p:nvGrpSpPr>
          <p:cNvPr id="667" name="Google Shape;667;p76"/>
          <p:cNvGrpSpPr/>
          <p:nvPr/>
        </p:nvGrpSpPr>
        <p:grpSpPr>
          <a:xfrm>
            <a:off x="9345012" y="2766866"/>
            <a:ext cx="1562821" cy="1902748"/>
            <a:chOff x="6976609" y="2917694"/>
            <a:chExt cx="1172116" cy="1427061"/>
          </a:xfrm>
        </p:grpSpPr>
        <p:pic>
          <p:nvPicPr>
            <p:cNvPr id="668" name="Google Shape;668;p76"/>
            <p:cNvPicPr preferRelativeResize="0"/>
            <p:nvPr/>
          </p:nvPicPr>
          <p:blipFill rotWithShape="1">
            <a:blip r:embed="rId5">
              <a:alphaModFix/>
            </a:blip>
            <a:srcRect/>
            <a:stretch/>
          </p:blipFill>
          <p:spPr>
            <a:xfrm>
              <a:off x="7138880" y="2917694"/>
              <a:ext cx="847574" cy="847574"/>
            </a:xfrm>
            <a:prstGeom prst="rect">
              <a:avLst/>
            </a:prstGeom>
            <a:noFill/>
            <a:ln>
              <a:noFill/>
            </a:ln>
          </p:spPr>
        </p:pic>
        <p:sp>
          <p:nvSpPr>
            <p:cNvPr id="669" name="Google Shape;669;p76"/>
            <p:cNvSpPr txBox="1"/>
            <p:nvPr/>
          </p:nvSpPr>
          <p:spPr>
            <a:xfrm>
              <a:off x="6976609" y="3883090"/>
              <a:ext cx="1172116" cy="461665"/>
            </a:xfrm>
            <a:prstGeom prst="rect">
              <a:avLst/>
            </a:prstGeom>
            <a:noFill/>
            <a:ln>
              <a:noFill/>
            </a:ln>
          </p:spPr>
          <p:txBody>
            <a:bodyPr spcFirstLastPara="1" wrap="square" lIns="121900" tIns="60933" rIns="121900" bIns="60933" anchor="t" anchorCtr="0">
              <a:noAutofit/>
            </a:bodyPr>
            <a:lstStyle/>
            <a:p>
              <a:pPr algn="ctr"/>
              <a:r>
                <a:rPr lang="en-US" sz="1600">
                  <a:solidFill>
                    <a:schemeClr val="accent2"/>
                  </a:solidFill>
                  <a:latin typeface="Calibri"/>
                  <a:ea typeface="Calibri"/>
                  <a:cs typeface="Calibri"/>
                  <a:sym typeface="Calibri"/>
                </a:rPr>
                <a:t>Flag as</a:t>
              </a:r>
              <a:endParaRPr sz="2400"/>
            </a:p>
            <a:p>
              <a:pPr algn="ctr"/>
              <a:r>
                <a:rPr lang="en-US" sz="1600">
                  <a:solidFill>
                    <a:schemeClr val="accent2"/>
                  </a:solidFill>
                  <a:latin typeface="Calibri"/>
                  <a:ea typeface="Calibri"/>
                  <a:cs typeface="Calibri"/>
                  <a:sym typeface="Calibri"/>
                </a:rPr>
                <a:t>Non-compliant</a:t>
              </a:r>
              <a:endParaRPr sz="2400"/>
            </a:p>
          </p:txBody>
        </p:sp>
      </p:grpSp>
    </p:spTree>
    <p:extLst>
      <p:ext uri="{BB962C8B-B14F-4D97-AF65-F5344CB8AC3E}">
        <p14:creationId xmlns:p14="http://schemas.microsoft.com/office/powerpoint/2010/main" val="15103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77"/>
          <p:cNvPicPr preferRelativeResize="0"/>
          <p:nvPr/>
        </p:nvPicPr>
        <p:blipFill rotWithShape="1">
          <a:blip r:embed="rId3">
            <a:alphaModFix/>
          </a:blip>
          <a:srcRect/>
          <a:stretch/>
        </p:blipFill>
        <p:spPr>
          <a:xfrm>
            <a:off x="3405263" y="-52150"/>
            <a:ext cx="1619581" cy="1077759"/>
          </a:xfrm>
          <a:prstGeom prst="rect">
            <a:avLst/>
          </a:prstGeom>
          <a:noFill/>
          <a:ln>
            <a:noFill/>
          </a:ln>
        </p:spPr>
      </p:pic>
      <p:sp>
        <p:nvSpPr>
          <p:cNvPr id="677" name="Google Shape;677;p77"/>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None/>
            </a:pPr>
            <a:r>
              <a:rPr lang="en-US" dirty="0"/>
              <a:t>Populates the Following Dashboards in the Splunk App for AWS:</a:t>
            </a:r>
            <a:endParaRPr dirty="0"/>
          </a:p>
          <a:p>
            <a:pPr marL="457178" indent="-457178"/>
            <a:r>
              <a:rPr lang="en-US" dirty="0"/>
              <a:t>Overview</a:t>
            </a:r>
            <a:endParaRPr dirty="0"/>
          </a:p>
          <a:p>
            <a:pPr marL="457178" indent="-457178"/>
            <a:r>
              <a:rPr lang="en-US" dirty="0"/>
              <a:t>Topology</a:t>
            </a:r>
            <a:endParaRPr dirty="0"/>
          </a:p>
          <a:p>
            <a:pPr marL="457178" indent="-457178"/>
            <a:r>
              <a:rPr lang="en-US" dirty="0"/>
              <a:t>Security Groups</a:t>
            </a:r>
            <a:endParaRPr dirty="0"/>
          </a:p>
          <a:p>
            <a:pPr marL="457178" indent="-457178"/>
            <a:r>
              <a:rPr lang="en-US" dirty="0"/>
              <a:t>Resource Activity</a:t>
            </a:r>
            <a:endParaRPr dirty="0"/>
          </a:p>
          <a:p>
            <a:pPr marL="457178" indent="-457178"/>
            <a:r>
              <a:rPr lang="en-US" dirty="0"/>
              <a:t>Timeline</a:t>
            </a:r>
            <a:endParaRPr dirty="0"/>
          </a:p>
          <a:p>
            <a:pPr marL="457178" indent="-457178"/>
            <a:r>
              <a:rPr lang="en-US" dirty="0"/>
              <a:t>Config Rules</a:t>
            </a:r>
            <a:endParaRPr dirty="0"/>
          </a:p>
          <a:p>
            <a:pPr marL="457178" indent="-335261">
              <a:buNone/>
            </a:pPr>
            <a:endParaRPr dirty="0"/>
          </a:p>
        </p:txBody>
      </p:sp>
      <p:sp>
        <p:nvSpPr>
          <p:cNvPr id="676" name="Google Shape;676;p77"/>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Config</a:t>
            </a:r>
            <a:endParaRPr/>
          </a:p>
        </p:txBody>
      </p:sp>
      <p:sp>
        <p:nvSpPr>
          <p:cNvPr id="3" name="Subtitle 2">
            <a:extLst>
              <a:ext uri="{FF2B5EF4-FFF2-40B4-BE49-F238E27FC236}">
                <a16:creationId xmlns:a16="http://schemas.microsoft.com/office/drawing/2014/main" id="{AA722E52-7A9E-FD42-A855-5F83F7D74731}"/>
              </a:ext>
            </a:extLst>
          </p:cNvPr>
          <p:cNvSpPr>
            <a:spLocks noGrp="1"/>
          </p:cNvSpPr>
          <p:nvPr>
            <p:ph type="subTitle" idx="12"/>
          </p:nvPr>
        </p:nvSpPr>
        <p:spPr/>
        <p:txBody>
          <a:bodyPr/>
          <a:lstStyle/>
          <a:p>
            <a:endParaRPr lang="en-US"/>
          </a:p>
        </p:txBody>
      </p:sp>
      <p:pic>
        <p:nvPicPr>
          <p:cNvPr id="2" name="Picture 1">
            <a:extLst>
              <a:ext uri="{FF2B5EF4-FFF2-40B4-BE49-F238E27FC236}">
                <a16:creationId xmlns:a16="http://schemas.microsoft.com/office/drawing/2014/main" id="{0426B813-1627-5042-BD7E-2E82F02F791E}"/>
              </a:ext>
            </a:extLst>
          </p:cNvPr>
          <p:cNvPicPr>
            <a:picLocks noChangeAspect="1"/>
          </p:cNvPicPr>
          <p:nvPr/>
        </p:nvPicPr>
        <p:blipFill>
          <a:blip r:embed="rId4"/>
          <a:stretch>
            <a:fillRect/>
          </a:stretch>
        </p:blipFill>
        <p:spPr>
          <a:xfrm>
            <a:off x="4036970" y="1859671"/>
            <a:ext cx="7116453" cy="4499684"/>
          </a:xfrm>
          <a:prstGeom prst="rect">
            <a:avLst/>
          </a:prstGeom>
        </p:spPr>
      </p:pic>
    </p:spTree>
    <p:extLst>
      <p:ext uri="{BB962C8B-B14F-4D97-AF65-F5344CB8AC3E}">
        <p14:creationId xmlns:p14="http://schemas.microsoft.com/office/powerpoint/2010/main" val="199236330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3" name="Text Placeholder 2">
            <a:extLst>
              <a:ext uri="{FF2B5EF4-FFF2-40B4-BE49-F238E27FC236}">
                <a16:creationId xmlns:a16="http://schemas.microsoft.com/office/drawing/2014/main" id="{D00C21B7-11FA-0F47-AFE8-B911F66D0A3A}"/>
              </a:ext>
            </a:extLst>
          </p:cNvPr>
          <p:cNvSpPr>
            <a:spLocks noGrp="1"/>
          </p:cNvSpPr>
          <p:nvPr>
            <p:ph sz="quarter" idx="10"/>
          </p:nvPr>
        </p:nvSpPr>
        <p:spPr>
          <a:xfrm>
            <a:off x="6484485" y="1280629"/>
            <a:ext cx="5251450" cy="4623248"/>
          </a:xfrm>
        </p:spPr>
        <p:txBody>
          <a:bodyPr/>
          <a:lstStyle/>
          <a:p>
            <a:endParaRPr lang="en-US" dirty="0"/>
          </a:p>
          <a:p>
            <a:r>
              <a:rPr lang="en-US" dirty="0"/>
              <a:t>CloudWatch (metrics)</a:t>
            </a:r>
          </a:p>
        </p:txBody>
      </p:sp>
      <p:sp>
        <p:nvSpPr>
          <p:cNvPr id="684" name="Google Shape;684;p78"/>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dirty="0"/>
              <a:t>AWS CloudWatch </a:t>
            </a:r>
            <a:endParaRPr dirty="0"/>
          </a:p>
        </p:txBody>
      </p:sp>
      <p:sp>
        <p:nvSpPr>
          <p:cNvPr id="2" name="Subtitle 1">
            <a:extLst>
              <a:ext uri="{FF2B5EF4-FFF2-40B4-BE49-F238E27FC236}">
                <a16:creationId xmlns:a16="http://schemas.microsoft.com/office/drawing/2014/main" id="{E6290292-0B8A-9744-BDEB-EF45CC6DE71D}"/>
              </a:ext>
            </a:extLst>
          </p:cNvPr>
          <p:cNvSpPr>
            <a:spLocks noGrp="1"/>
          </p:cNvSpPr>
          <p:nvPr>
            <p:ph type="subTitle" idx="12"/>
          </p:nvPr>
        </p:nvSpPr>
        <p:spPr/>
        <p:txBody>
          <a:bodyPr/>
          <a:lstStyle/>
          <a:p>
            <a:r>
              <a:rPr lang="en-US" dirty="0"/>
              <a:t>Two CloudWatch components, with different functions</a:t>
            </a:r>
          </a:p>
        </p:txBody>
      </p:sp>
      <p:sp>
        <p:nvSpPr>
          <p:cNvPr id="4" name="Text Placeholder 3">
            <a:extLst>
              <a:ext uri="{FF2B5EF4-FFF2-40B4-BE49-F238E27FC236}">
                <a16:creationId xmlns:a16="http://schemas.microsoft.com/office/drawing/2014/main" id="{AC8E7BF2-45FF-A84A-818C-1266728976C8}"/>
              </a:ext>
            </a:extLst>
          </p:cNvPr>
          <p:cNvSpPr>
            <a:spLocks noGrp="1"/>
          </p:cNvSpPr>
          <p:nvPr>
            <p:ph type="body" idx="4294967295"/>
          </p:nvPr>
        </p:nvSpPr>
        <p:spPr>
          <a:xfrm>
            <a:off x="0" y="1668463"/>
            <a:ext cx="5251450" cy="661987"/>
          </a:xfrm>
        </p:spPr>
        <p:txBody>
          <a:bodyPr/>
          <a:lstStyle/>
          <a:p>
            <a:r>
              <a:rPr lang="en-US" dirty="0"/>
              <a:t>CloudWatch Logs</a:t>
            </a:r>
          </a:p>
          <a:p>
            <a:endParaRPr lang="en-US" dirty="0"/>
          </a:p>
        </p:txBody>
      </p:sp>
      <p:sp>
        <p:nvSpPr>
          <p:cNvPr id="5" name="Text Placeholder 4">
            <a:extLst>
              <a:ext uri="{FF2B5EF4-FFF2-40B4-BE49-F238E27FC236}">
                <a16:creationId xmlns:a16="http://schemas.microsoft.com/office/drawing/2014/main" id="{56BF0EB4-D7C3-1247-AA74-F3FCA0446931}"/>
              </a:ext>
            </a:extLst>
          </p:cNvPr>
          <p:cNvSpPr>
            <a:spLocks noGrp="1"/>
          </p:cNvSpPr>
          <p:nvPr>
            <p:ph type="body" idx="4294967295"/>
          </p:nvPr>
        </p:nvSpPr>
        <p:spPr>
          <a:xfrm>
            <a:off x="342900" y="2345290"/>
            <a:ext cx="4908550" cy="3767138"/>
          </a:xfrm>
        </p:spPr>
        <p:txBody>
          <a:bodyPr/>
          <a:lstStyle/>
          <a:p>
            <a:pPr marL="380990" indent="-380990"/>
            <a:r>
              <a:rPr lang="en-US" dirty="0">
                <a:latin typeface="+mn-lt"/>
                <a:ea typeface="Calibri"/>
                <a:cs typeface="Calibri"/>
                <a:sym typeface="Calibri"/>
              </a:rPr>
              <a:t>Collect logs from CloudWatch agents or AWS services where UF’s cannot be used.</a:t>
            </a:r>
          </a:p>
          <a:p>
            <a:pPr marL="380990" indent="-380990"/>
            <a:r>
              <a:rPr lang="en-US" dirty="0">
                <a:latin typeface="+mn-lt"/>
                <a:ea typeface="Calibri"/>
                <a:cs typeface="Calibri"/>
                <a:sym typeface="Calibri"/>
              </a:rPr>
              <a:t>Popular examples include CloudWatch Agents (OS Logs), </a:t>
            </a:r>
            <a:r>
              <a:rPr lang="en-US" dirty="0" err="1">
                <a:latin typeface="+mn-lt"/>
                <a:ea typeface="Calibri"/>
                <a:cs typeface="Calibri"/>
                <a:sym typeface="Calibri"/>
              </a:rPr>
              <a:t>VPCFLow</a:t>
            </a:r>
            <a:r>
              <a:rPr lang="en-US" dirty="0">
                <a:latin typeface="+mn-lt"/>
                <a:ea typeface="Calibri"/>
                <a:cs typeface="Calibri"/>
                <a:sym typeface="Calibri"/>
              </a:rPr>
              <a:t> Logs, ECS, WAF Logs </a:t>
            </a:r>
          </a:p>
          <a:p>
            <a:pPr marL="380990" indent="-380990"/>
            <a:r>
              <a:rPr lang="en-US" dirty="0">
                <a:latin typeface="+mn-lt"/>
                <a:ea typeface="Calibri"/>
                <a:cs typeface="Calibri"/>
                <a:sym typeface="Calibri"/>
              </a:rPr>
              <a:t>Can be collected using Lambda functions and Kinesis Firehose to HEC</a:t>
            </a:r>
          </a:p>
          <a:p>
            <a:pPr marL="380990" indent="-380990"/>
            <a:endParaRPr lang="en-US" dirty="0">
              <a:latin typeface="+mn-lt"/>
              <a:ea typeface="Calibri"/>
              <a:cs typeface="Calibri"/>
              <a:sym typeface="Calibri"/>
            </a:endParaRPr>
          </a:p>
          <a:p>
            <a:pPr marL="0" indent="0">
              <a:buNone/>
            </a:pPr>
            <a:endParaRPr lang="en-US" dirty="0">
              <a:latin typeface="+mn-lt"/>
              <a:ea typeface="Calibri"/>
              <a:cs typeface="Calibri"/>
              <a:sym typeface="Calibri"/>
            </a:endParaRPr>
          </a:p>
          <a:p>
            <a:endParaRPr lang="en-US" dirty="0">
              <a:latin typeface="+mn-lt"/>
            </a:endParaRPr>
          </a:p>
        </p:txBody>
      </p:sp>
      <p:sp>
        <p:nvSpPr>
          <p:cNvPr id="6" name="Text Placeholder 5">
            <a:extLst>
              <a:ext uri="{FF2B5EF4-FFF2-40B4-BE49-F238E27FC236}">
                <a16:creationId xmlns:a16="http://schemas.microsoft.com/office/drawing/2014/main" id="{8F34AB0C-3A33-184B-88DC-759A45F62480}"/>
              </a:ext>
            </a:extLst>
          </p:cNvPr>
          <p:cNvSpPr>
            <a:spLocks noGrp="1"/>
          </p:cNvSpPr>
          <p:nvPr>
            <p:ph type="body" idx="4294967295"/>
          </p:nvPr>
        </p:nvSpPr>
        <p:spPr>
          <a:xfrm>
            <a:off x="7207250" y="2336800"/>
            <a:ext cx="4984750" cy="3722688"/>
          </a:xfrm>
        </p:spPr>
        <p:txBody>
          <a:bodyPr/>
          <a:lstStyle/>
          <a:p>
            <a:r>
              <a:rPr lang="en-US" dirty="0">
                <a:latin typeface="+mn-lt"/>
                <a:ea typeface="Calibri"/>
                <a:cs typeface="Calibri"/>
                <a:sym typeface="Calibri"/>
              </a:rPr>
              <a:t>Performance and billing metrics from the AWS CloudWatch service.</a:t>
            </a:r>
            <a:endParaRPr lang="en-US" dirty="0">
              <a:latin typeface="+mn-lt"/>
            </a:endParaRPr>
          </a:p>
          <a:p>
            <a:r>
              <a:rPr lang="en-US" dirty="0">
                <a:latin typeface="+mn-lt"/>
                <a:ea typeface="Calibri"/>
                <a:cs typeface="Calibri"/>
                <a:sym typeface="Calibri"/>
              </a:rPr>
              <a:t>Monitor Amazon EC2 &amp; other service</a:t>
            </a:r>
          </a:p>
          <a:p>
            <a:r>
              <a:rPr lang="en-US" dirty="0">
                <a:latin typeface="+mn-lt"/>
                <a:cs typeface="Calibri"/>
                <a:sym typeface="Calibri"/>
              </a:rPr>
              <a:t>Requires HF to collect metrics from CloudWatch</a:t>
            </a:r>
          </a:p>
          <a:p>
            <a:pPr marL="167636" indent="0">
              <a:buNone/>
            </a:pPr>
            <a:endParaRPr lang="en-US" dirty="0">
              <a:latin typeface="+mn-lt"/>
            </a:endParaRPr>
          </a:p>
          <a:p>
            <a:endParaRPr lang="en-US" dirty="0">
              <a:latin typeface="+mn-lt"/>
            </a:endParaRPr>
          </a:p>
        </p:txBody>
      </p:sp>
      <p:pic>
        <p:nvPicPr>
          <p:cNvPr id="685" name="Google Shape;685;p78"/>
          <p:cNvPicPr preferRelativeResize="0"/>
          <p:nvPr/>
        </p:nvPicPr>
        <p:blipFill rotWithShape="1">
          <a:blip r:embed="rId3">
            <a:alphaModFix/>
          </a:blip>
          <a:srcRect/>
          <a:stretch/>
        </p:blipFill>
        <p:spPr>
          <a:xfrm>
            <a:off x="3377308" y="198839"/>
            <a:ext cx="675904" cy="675904"/>
          </a:xfrm>
          <a:prstGeom prst="rect">
            <a:avLst/>
          </a:prstGeom>
          <a:noFill/>
          <a:ln>
            <a:noFill/>
          </a:ln>
        </p:spPr>
      </p:pic>
    </p:spTree>
    <p:extLst>
      <p:ext uri="{BB962C8B-B14F-4D97-AF65-F5344CB8AC3E}">
        <p14:creationId xmlns:p14="http://schemas.microsoft.com/office/powerpoint/2010/main" val="5707673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79"/>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None/>
            </a:pPr>
            <a:r>
              <a:rPr lang="en-US" dirty="0"/>
              <a:t>Populates the Following Dashboards in the Splunk App for AWS:</a:t>
            </a:r>
            <a:endParaRPr dirty="0"/>
          </a:p>
          <a:p>
            <a:pPr marL="457178" indent="-457178">
              <a:buSzPts val="1120"/>
            </a:pPr>
            <a:r>
              <a:rPr lang="en-US" sz="1867" dirty="0"/>
              <a:t>Overview</a:t>
            </a:r>
            <a:endParaRPr dirty="0"/>
          </a:p>
          <a:p>
            <a:pPr marL="457178" indent="-457178">
              <a:buSzPts val="1120"/>
            </a:pPr>
            <a:r>
              <a:rPr lang="en-US" sz="1867" dirty="0"/>
              <a:t>Topology </a:t>
            </a:r>
            <a:endParaRPr dirty="0"/>
          </a:p>
          <a:p>
            <a:pPr marL="457178" indent="-457178">
              <a:buSzPts val="1120"/>
            </a:pPr>
            <a:r>
              <a:rPr lang="en-US" sz="1867" dirty="0"/>
              <a:t>Usage Overview </a:t>
            </a:r>
            <a:endParaRPr dirty="0"/>
          </a:p>
          <a:p>
            <a:pPr marL="457178" indent="-457178">
              <a:buSzPts val="1120"/>
            </a:pPr>
            <a:r>
              <a:rPr lang="en-US" sz="1867" dirty="0"/>
              <a:t>EC2 Instances </a:t>
            </a:r>
            <a:endParaRPr dirty="0"/>
          </a:p>
          <a:p>
            <a:pPr marL="457178" indent="-457178">
              <a:buSzPts val="1120"/>
            </a:pPr>
            <a:r>
              <a:rPr lang="en-US" sz="1867" dirty="0"/>
              <a:t>EBS Volumes</a:t>
            </a:r>
            <a:endParaRPr dirty="0"/>
          </a:p>
          <a:p>
            <a:pPr marL="457178" indent="-457178">
              <a:buSzPts val="1120"/>
            </a:pPr>
            <a:r>
              <a:rPr lang="en-US" sz="1867" dirty="0"/>
              <a:t>ELB Instances</a:t>
            </a:r>
            <a:endParaRPr dirty="0"/>
          </a:p>
          <a:p>
            <a:pPr marL="457178" indent="-457178">
              <a:buSzPts val="1120"/>
            </a:pPr>
            <a:r>
              <a:rPr lang="en-US" sz="1867" dirty="0"/>
              <a:t>Relational Database Service</a:t>
            </a:r>
            <a:endParaRPr dirty="0"/>
          </a:p>
          <a:p>
            <a:pPr marL="457178" indent="-457178">
              <a:buSzPts val="1120"/>
            </a:pPr>
            <a:r>
              <a:rPr lang="en-US" sz="1867" dirty="0"/>
              <a:t>Current Month Estimated Billing</a:t>
            </a:r>
            <a:endParaRPr dirty="0"/>
          </a:p>
          <a:p>
            <a:pPr marL="457178" indent="-457178">
              <a:buSzPts val="1120"/>
            </a:pPr>
            <a:r>
              <a:rPr lang="en-US" sz="1867" dirty="0"/>
              <a:t>Insights Overview / </a:t>
            </a:r>
            <a:endParaRPr dirty="0"/>
          </a:p>
          <a:p>
            <a:pPr marL="457178" indent="-457178">
              <a:buSzPts val="1120"/>
            </a:pPr>
            <a:r>
              <a:rPr lang="en-US" sz="1867" dirty="0"/>
              <a:t>EC2 / ELB / EBS Insights</a:t>
            </a:r>
            <a:endParaRPr dirty="0"/>
          </a:p>
          <a:p>
            <a:pPr marL="457178" indent="-457178">
              <a:buSzPts val="1120"/>
            </a:pPr>
            <a:r>
              <a:rPr lang="en-US" sz="1867" dirty="0"/>
              <a:t>Billing Anomaly Insights</a:t>
            </a:r>
            <a:endParaRPr dirty="0"/>
          </a:p>
          <a:p>
            <a:pPr marL="457178" indent="-457178">
              <a:buSzPts val="1120"/>
            </a:pPr>
            <a:r>
              <a:rPr lang="en-US" sz="1867" dirty="0"/>
              <a:t>Lambda</a:t>
            </a:r>
            <a:endParaRPr dirty="0"/>
          </a:p>
        </p:txBody>
      </p:sp>
      <p:sp>
        <p:nvSpPr>
          <p:cNvPr id="693" name="Google Shape;693;p79"/>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CloudWatch</a:t>
            </a:r>
            <a:endParaRPr/>
          </a:p>
        </p:txBody>
      </p:sp>
      <p:sp>
        <p:nvSpPr>
          <p:cNvPr id="3" name="Subtitle 2">
            <a:extLst>
              <a:ext uri="{FF2B5EF4-FFF2-40B4-BE49-F238E27FC236}">
                <a16:creationId xmlns:a16="http://schemas.microsoft.com/office/drawing/2014/main" id="{29BF43B5-E823-5249-808B-80F73EFCCE85}"/>
              </a:ext>
            </a:extLst>
          </p:cNvPr>
          <p:cNvSpPr>
            <a:spLocks noGrp="1"/>
          </p:cNvSpPr>
          <p:nvPr>
            <p:ph type="subTitle" idx="12"/>
          </p:nvPr>
        </p:nvSpPr>
        <p:spPr/>
        <p:txBody>
          <a:bodyPr/>
          <a:lstStyle/>
          <a:p>
            <a:endParaRPr lang="en-US"/>
          </a:p>
        </p:txBody>
      </p:sp>
      <p:pic>
        <p:nvPicPr>
          <p:cNvPr id="695" name="Google Shape;695;p79"/>
          <p:cNvPicPr preferRelativeResize="0"/>
          <p:nvPr/>
        </p:nvPicPr>
        <p:blipFill rotWithShape="1">
          <a:blip r:embed="rId3">
            <a:alphaModFix/>
          </a:blip>
          <a:srcRect/>
          <a:stretch/>
        </p:blipFill>
        <p:spPr>
          <a:xfrm>
            <a:off x="3376901" y="198839"/>
            <a:ext cx="675904" cy="675904"/>
          </a:xfrm>
          <a:prstGeom prst="rect">
            <a:avLst/>
          </a:prstGeom>
          <a:noFill/>
          <a:ln>
            <a:noFill/>
          </a:ln>
        </p:spPr>
      </p:pic>
      <p:pic>
        <p:nvPicPr>
          <p:cNvPr id="2" name="Picture 1">
            <a:extLst>
              <a:ext uri="{FF2B5EF4-FFF2-40B4-BE49-F238E27FC236}">
                <a16:creationId xmlns:a16="http://schemas.microsoft.com/office/drawing/2014/main" id="{8C14D514-9271-D548-9C36-B3EA097A7EA1}"/>
              </a:ext>
            </a:extLst>
          </p:cNvPr>
          <p:cNvPicPr>
            <a:picLocks noChangeAspect="1"/>
          </p:cNvPicPr>
          <p:nvPr/>
        </p:nvPicPr>
        <p:blipFill>
          <a:blip r:embed="rId4"/>
          <a:stretch>
            <a:fillRect/>
          </a:stretch>
        </p:blipFill>
        <p:spPr>
          <a:xfrm>
            <a:off x="4360985" y="1724811"/>
            <a:ext cx="7672971" cy="4050915"/>
          </a:xfrm>
          <a:prstGeom prst="rect">
            <a:avLst/>
          </a:prstGeom>
        </p:spPr>
      </p:pic>
    </p:spTree>
    <p:extLst>
      <p:ext uri="{BB962C8B-B14F-4D97-AF65-F5344CB8AC3E}">
        <p14:creationId xmlns:p14="http://schemas.microsoft.com/office/powerpoint/2010/main" val="82553628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SzPts val="1280"/>
              <a:buNone/>
            </a:pPr>
            <a:r>
              <a:rPr lang="en-US" sz="2133" dirty="0"/>
              <a:t>Data:</a:t>
            </a:r>
            <a:endParaRPr dirty="0"/>
          </a:p>
          <a:p>
            <a:pPr marL="342793" indent="-342793">
              <a:buSzPts val="1280"/>
              <a:buFont typeface="Arial"/>
              <a:buChar char="•"/>
            </a:pPr>
            <a:r>
              <a:rPr lang="en-US" sz="2133" dirty="0"/>
              <a:t>CloudWatch Logs service</a:t>
            </a:r>
            <a:endParaRPr dirty="0"/>
          </a:p>
          <a:p>
            <a:pPr marL="342793" indent="-342793">
              <a:buSzPts val="1280"/>
              <a:buFont typeface="Arial"/>
              <a:buChar char="•"/>
            </a:pPr>
            <a:r>
              <a:rPr lang="en-US" sz="2133" dirty="0"/>
              <a:t>Including VPC flow logs. </a:t>
            </a:r>
            <a:endParaRPr sz="2133" dirty="0"/>
          </a:p>
          <a:p>
            <a:pPr marL="724867" lvl="1" indent="-382072">
              <a:buSzPts val="1300"/>
              <a:buFont typeface="Arial"/>
              <a:buChar char="•"/>
            </a:pPr>
            <a:r>
              <a:rPr lang="en-US" sz="1733" dirty="0"/>
              <a:t>Allow you to capture IP traffic flow data for the network interfaces in your resources.</a:t>
            </a:r>
            <a:endParaRPr sz="1733" dirty="0"/>
          </a:p>
          <a:p>
            <a:pPr marL="0" indent="0">
              <a:buSzPts val="1280"/>
              <a:buNone/>
            </a:pPr>
            <a:endParaRPr sz="2133" dirty="0"/>
          </a:p>
          <a:p>
            <a:pPr marL="0" indent="0">
              <a:buSzPts val="1280"/>
              <a:buNone/>
            </a:pPr>
            <a:r>
              <a:rPr lang="en-US" sz="2133" dirty="0"/>
              <a:t>Dashboards:</a:t>
            </a:r>
            <a:endParaRPr dirty="0"/>
          </a:p>
          <a:p>
            <a:pPr marL="342793" indent="-342793">
              <a:buSzPts val="1280"/>
              <a:buFont typeface="Arial"/>
              <a:buChar char="•"/>
            </a:pPr>
            <a:r>
              <a:rPr lang="en-US" sz="2133" dirty="0"/>
              <a:t>Topology</a:t>
            </a:r>
            <a:endParaRPr dirty="0"/>
          </a:p>
          <a:p>
            <a:pPr marL="342793" indent="-342793">
              <a:buSzPts val="1280"/>
              <a:buFont typeface="Arial"/>
              <a:buChar char="•"/>
            </a:pPr>
            <a:r>
              <a:rPr lang="en-US" sz="2133" dirty="0"/>
              <a:t>VPC Flow Logs – Traffic Analysis</a:t>
            </a:r>
            <a:endParaRPr dirty="0"/>
          </a:p>
          <a:p>
            <a:pPr marL="342793" indent="-342793">
              <a:buSzPts val="1280"/>
              <a:buFont typeface="Arial"/>
              <a:buChar char="•"/>
            </a:pPr>
            <a:r>
              <a:rPr lang="en-US" sz="2133" dirty="0"/>
              <a:t>VPC Flow Logs – Security</a:t>
            </a:r>
            <a:endParaRPr dirty="0"/>
          </a:p>
          <a:p>
            <a:pPr marL="342793" indent="-342793">
              <a:buSzPts val="1280"/>
              <a:buFont typeface="Arial"/>
              <a:buChar char="•"/>
            </a:pPr>
            <a:r>
              <a:rPr lang="en-US" sz="2133" dirty="0"/>
              <a:t>Analysis</a:t>
            </a:r>
            <a:endParaRPr dirty="0"/>
          </a:p>
        </p:txBody>
      </p:sp>
      <p:sp>
        <p:nvSpPr>
          <p:cNvPr id="702" name="Google Shape;702;p80"/>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CloudWatch Logs</a:t>
            </a:r>
            <a:endParaRPr/>
          </a:p>
        </p:txBody>
      </p:sp>
      <p:sp>
        <p:nvSpPr>
          <p:cNvPr id="3" name="Subtitle 2">
            <a:extLst>
              <a:ext uri="{FF2B5EF4-FFF2-40B4-BE49-F238E27FC236}">
                <a16:creationId xmlns:a16="http://schemas.microsoft.com/office/drawing/2014/main" id="{3E93795C-62F0-D843-BF97-197FE77A9776}"/>
              </a:ext>
            </a:extLst>
          </p:cNvPr>
          <p:cNvSpPr>
            <a:spLocks noGrp="1"/>
          </p:cNvSpPr>
          <p:nvPr>
            <p:ph type="subTitle" idx="12"/>
          </p:nvPr>
        </p:nvSpPr>
        <p:spPr/>
        <p:txBody>
          <a:bodyPr/>
          <a:lstStyle/>
          <a:p>
            <a:endParaRPr lang="en-US"/>
          </a:p>
        </p:txBody>
      </p:sp>
      <p:pic>
        <p:nvPicPr>
          <p:cNvPr id="704" name="Google Shape;704;p80"/>
          <p:cNvPicPr preferRelativeResize="0"/>
          <p:nvPr/>
        </p:nvPicPr>
        <p:blipFill rotWithShape="1">
          <a:blip r:embed="rId3">
            <a:alphaModFix/>
          </a:blip>
          <a:srcRect/>
          <a:stretch/>
        </p:blipFill>
        <p:spPr>
          <a:xfrm>
            <a:off x="2646917" y="198839"/>
            <a:ext cx="675904" cy="675904"/>
          </a:xfrm>
          <a:prstGeom prst="rect">
            <a:avLst/>
          </a:prstGeom>
          <a:noFill/>
          <a:ln>
            <a:noFill/>
          </a:ln>
        </p:spPr>
      </p:pic>
      <p:pic>
        <p:nvPicPr>
          <p:cNvPr id="2" name="Picture 1">
            <a:extLst>
              <a:ext uri="{FF2B5EF4-FFF2-40B4-BE49-F238E27FC236}">
                <a16:creationId xmlns:a16="http://schemas.microsoft.com/office/drawing/2014/main" id="{D23EB25E-AA8C-D649-9E66-AD7935C163A5}"/>
              </a:ext>
            </a:extLst>
          </p:cNvPr>
          <p:cNvPicPr>
            <a:picLocks noChangeAspect="1"/>
          </p:cNvPicPr>
          <p:nvPr/>
        </p:nvPicPr>
        <p:blipFill>
          <a:blip r:embed="rId4"/>
          <a:stretch>
            <a:fillRect/>
          </a:stretch>
        </p:blipFill>
        <p:spPr>
          <a:xfrm>
            <a:off x="5072063" y="1670756"/>
            <a:ext cx="7000552" cy="3994931"/>
          </a:xfrm>
          <a:prstGeom prst="rect">
            <a:avLst/>
          </a:prstGeom>
        </p:spPr>
      </p:pic>
    </p:spTree>
    <p:extLst>
      <p:ext uri="{BB962C8B-B14F-4D97-AF65-F5344CB8AC3E}">
        <p14:creationId xmlns:p14="http://schemas.microsoft.com/office/powerpoint/2010/main" val="30128576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2" name="Google Shape;712;p81"/>
          <p:cNvPicPr preferRelativeResize="0">
            <a:picLocks noGrp="1"/>
          </p:cNvPicPr>
          <p:nvPr>
            <p:ph sz="quarter" idx="10"/>
          </p:nvPr>
        </p:nvPicPr>
        <p:blipFill rotWithShape="1">
          <a:blip r:embed="rId3">
            <a:alphaModFix/>
          </a:blip>
          <a:stretch/>
        </p:blipFill>
        <p:spPr>
          <a:xfrm>
            <a:off x="1765300" y="1706563"/>
            <a:ext cx="8661400" cy="3771900"/>
          </a:xfrm>
          <a:prstGeom prst="rect">
            <a:avLst/>
          </a:prstGeom>
          <a:noFill/>
          <a:ln>
            <a:noFill/>
          </a:ln>
        </p:spPr>
      </p:pic>
      <p:sp>
        <p:nvSpPr>
          <p:cNvPr id="711" name="Google Shape;711;p81"/>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CloudTrail</a:t>
            </a:r>
            <a:endParaRPr/>
          </a:p>
        </p:txBody>
      </p:sp>
      <p:sp>
        <p:nvSpPr>
          <p:cNvPr id="2" name="Subtitle 1">
            <a:extLst>
              <a:ext uri="{FF2B5EF4-FFF2-40B4-BE49-F238E27FC236}">
                <a16:creationId xmlns:a16="http://schemas.microsoft.com/office/drawing/2014/main" id="{4E480049-D3CB-E547-8145-8397E7F3DBAE}"/>
              </a:ext>
            </a:extLst>
          </p:cNvPr>
          <p:cNvSpPr>
            <a:spLocks noGrp="1"/>
          </p:cNvSpPr>
          <p:nvPr>
            <p:ph type="subTitle" idx="12"/>
          </p:nvPr>
        </p:nvSpPr>
        <p:spPr/>
        <p:txBody>
          <a:bodyPr/>
          <a:lstStyle/>
          <a:p>
            <a:endParaRPr lang="en-US"/>
          </a:p>
        </p:txBody>
      </p:sp>
      <p:pic>
        <p:nvPicPr>
          <p:cNvPr id="713" name="Google Shape;713;p81"/>
          <p:cNvPicPr preferRelativeResize="0"/>
          <p:nvPr/>
        </p:nvPicPr>
        <p:blipFill rotWithShape="1">
          <a:blip r:embed="rId4">
            <a:alphaModFix/>
          </a:blip>
          <a:srcRect/>
          <a:stretch/>
        </p:blipFill>
        <p:spPr>
          <a:xfrm>
            <a:off x="3470583" y="166134"/>
            <a:ext cx="666283" cy="806724"/>
          </a:xfrm>
          <a:prstGeom prst="rect">
            <a:avLst/>
          </a:prstGeom>
          <a:noFill/>
          <a:ln>
            <a:noFill/>
          </a:ln>
        </p:spPr>
      </p:pic>
    </p:spTree>
    <p:extLst>
      <p:ext uri="{BB962C8B-B14F-4D97-AF65-F5344CB8AC3E}">
        <p14:creationId xmlns:p14="http://schemas.microsoft.com/office/powerpoint/2010/main" val="145249066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82"/>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342793" indent="-342793">
              <a:spcBef>
                <a:spcPts val="0"/>
              </a:spcBef>
            </a:pPr>
            <a:r>
              <a:rPr lang="en-US" dirty="0"/>
              <a:t>Records AWS API calls for your account and delivers log files to you</a:t>
            </a:r>
            <a:endParaRPr dirty="0"/>
          </a:p>
          <a:p>
            <a:pPr marL="342793" indent="-342793"/>
            <a:r>
              <a:rPr lang="en-US" dirty="0"/>
              <a:t>Populates Dashboards:</a:t>
            </a:r>
            <a:endParaRPr dirty="0"/>
          </a:p>
          <a:p>
            <a:pPr marL="629644" lvl="1" indent="-285742">
              <a:buSzPts val="1400"/>
              <a:buFont typeface="Arial"/>
              <a:buChar char="•"/>
            </a:pPr>
            <a:r>
              <a:rPr lang="en-US" sz="1867" dirty="0"/>
              <a:t>Overview</a:t>
            </a:r>
            <a:endParaRPr dirty="0"/>
          </a:p>
          <a:p>
            <a:pPr marL="629644" lvl="1" indent="-285742">
              <a:buSzPts val="1400"/>
              <a:buFont typeface="Arial"/>
              <a:buChar char="•"/>
            </a:pPr>
            <a:r>
              <a:rPr lang="en-US" sz="1867" dirty="0"/>
              <a:t>Topology</a:t>
            </a:r>
            <a:endParaRPr dirty="0"/>
          </a:p>
          <a:p>
            <a:pPr marL="629644" lvl="1" indent="-285742">
              <a:buSzPts val="1400"/>
              <a:buFont typeface="Arial"/>
              <a:buChar char="•"/>
            </a:pPr>
            <a:r>
              <a:rPr lang="en-US" sz="1867" dirty="0"/>
              <a:t>Security Overview</a:t>
            </a:r>
            <a:endParaRPr dirty="0"/>
          </a:p>
          <a:p>
            <a:pPr marL="629644" lvl="1" indent="-285742">
              <a:buSzPts val="1400"/>
              <a:buFont typeface="Arial"/>
              <a:buChar char="•"/>
            </a:pPr>
            <a:r>
              <a:rPr lang="en-US" sz="1867" dirty="0"/>
              <a:t>IAM Activity</a:t>
            </a:r>
            <a:endParaRPr dirty="0"/>
          </a:p>
          <a:p>
            <a:pPr marL="629644" lvl="1" indent="-285742">
              <a:buSzPts val="1400"/>
              <a:buFont typeface="Arial"/>
              <a:buChar char="•"/>
            </a:pPr>
            <a:r>
              <a:rPr lang="en-US" sz="1867" dirty="0"/>
              <a:t>VPC Activity</a:t>
            </a:r>
            <a:endParaRPr dirty="0"/>
          </a:p>
          <a:p>
            <a:pPr marL="629644" lvl="1" indent="-285742">
              <a:buSzPts val="1400"/>
              <a:buFont typeface="Arial"/>
              <a:buChar char="•"/>
            </a:pPr>
            <a:r>
              <a:rPr lang="en-US" sz="1867" dirty="0"/>
              <a:t>Security Groups</a:t>
            </a:r>
            <a:endParaRPr dirty="0"/>
          </a:p>
          <a:p>
            <a:pPr marL="629644" lvl="1" indent="-285742">
              <a:buSzPts val="1400"/>
              <a:buFont typeface="Arial"/>
              <a:buChar char="•"/>
            </a:pPr>
            <a:r>
              <a:rPr lang="en-US" sz="1867" dirty="0"/>
              <a:t>Key Pairs Activity</a:t>
            </a:r>
            <a:endParaRPr dirty="0"/>
          </a:p>
          <a:p>
            <a:pPr marL="629644" lvl="1" indent="-285742">
              <a:buSzPts val="1400"/>
              <a:buFont typeface="Arial"/>
              <a:buChar char="•"/>
            </a:pPr>
            <a:r>
              <a:rPr lang="en-US" sz="1867" dirty="0"/>
              <a:t>Network ACLs</a:t>
            </a:r>
            <a:endParaRPr dirty="0"/>
          </a:p>
          <a:p>
            <a:pPr marL="629644" lvl="1" indent="-285742">
              <a:buSzPts val="1400"/>
              <a:buFont typeface="Arial"/>
              <a:buChar char="•"/>
            </a:pPr>
            <a:r>
              <a:rPr lang="en-US" sz="1867" dirty="0"/>
              <a:t>User Activity</a:t>
            </a:r>
            <a:endParaRPr dirty="0"/>
          </a:p>
          <a:p>
            <a:pPr marL="629644" lvl="1" indent="-285742">
              <a:buSzPts val="1400"/>
              <a:buFont typeface="Arial"/>
              <a:buChar char="•"/>
            </a:pPr>
            <a:r>
              <a:rPr lang="en-US" sz="1867" dirty="0"/>
              <a:t>Insights Overview</a:t>
            </a:r>
            <a:endParaRPr dirty="0"/>
          </a:p>
          <a:p>
            <a:pPr marL="629644" lvl="1" indent="-285742">
              <a:buSzPts val="1400"/>
              <a:buFont typeface="Arial"/>
              <a:buChar char="•"/>
            </a:pPr>
            <a:r>
              <a:rPr lang="en-US" sz="1867" dirty="0"/>
              <a:t>Security Anomaly Insights</a:t>
            </a:r>
            <a:endParaRPr dirty="0"/>
          </a:p>
          <a:p>
            <a:pPr marL="629644" lvl="1" indent="-285742">
              <a:buSzPts val="1400"/>
              <a:buFont typeface="Arial"/>
              <a:buChar char="•"/>
            </a:pPr>
            <a:r>
              <a:rPr lang="en-US" sz="1867" dirty="0"/>
              <a:t>Timeline</a:t>
            </a:r>
            <a:endParaRPr dirty="0"/>
          </a:p>
        </p:txBody>
      </p:sp>
      <p:sp>
        <p:nvSpPr>
          <p:cNvPr id="719" name="Google Shape;719;p82"/>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CloudTrail</a:t>
            </a:r>
            <a:endParaRPr/>
          </a:p>
        </p:txBody>
      </p:sp>
      <p:sp>
        <p:nvSpPr>
          <p:cNvPr id="3" name="Subtitle 2">
            <a:extLst>
              <a:ext uri="{FF2B5EF4-FFF2-40B4-BE49-F238E27FC236}">
                <a16:creationId xmlns:a16="http://schemas.microsoft.com/office/drawing/2014/main" id="{45DAAEF6-2E50-1E49-937D-76FCEBAC0D81}"/>
              </a:ext>
            </a:extLst>
          </p:cNvPr>
          <p:cNvSpPr>
            <a:spLocks noGrp="1"/>
          </p:cNvSpPr>
          <p:nvPr>
            <p:ph type="subTitle" idx="12"/>
          </p:nvPr>
        </p:nvSpPr>
        <p:spPr/>
        <p:txBody>
          <a:bodyPr/>
          <a:lstStyle/>
          <a:p>
            <a:endParaRPr lang="en-US"/>
          </a:p>
        </p:txBody>
      </p:sp>
      <p:pic>
        <p:nvPicPr>
          <p:cNvPr id="721" name="Google Shape;721;p82"/>
          <p:cNvPicPr preferRelativeResize="0"/>
          <p:nvPr/>
        </p:nvPicPr>
        <p:blipFill rotWithShape="1">
          <a:blip r:embed="rId3">
            <a:alphaModFix/>
          </a:blip>
          <a:srcRect/>
          <a:stretch/>
        </p:blipFill>
        <p:spPr>
          <a:xfrm>
            <a:off x="3542300" y="166134"/>
            <a:ext cx="666283" cy="806724"/>
          </a:xfrm>
          <a:prstGeom prst="rect">
            <a:avLst/>
          </a:prstGeom>
          <a:noFill/>
          <a:ln>
            <a:noFill/>
          </a:ln>
        </p:spPr>
      </p:pic>
      <p:pic>
        <p:nvPicPr>
          <p:cNvPr id="2" name="Picture 1">
            <a:extLst>
              <a:ext uri="{FF2B5EF4-FFF2-40B4-BE49-F238E27FC236}">
                <a16:creationId xmlns:a16="http://schemas.microsoft.com/office/drawing/2014/main" id="{ADF65947-0AF9-0347-8FB3-A9A5549AA2CF}"/>
              </a:ext>
            </a:extLst>
          </p:cNvPr>
          <p:cNvPicPr>
            <a:picLocks noChangeAspect="1"/>
          </p:cNvPicPr>
          <p:nvPr/>
        </p:nvPicPr>
        <p:blipFill>
          <a:blip r:embed="rId4"/>
          <a:stretch>
            <a:fillRect/>
          </a:stretch>
        </p:blipFill>
        <p:spPr>
          <a:xfrm>
            <a:off x="4208584" y="1795197"/>
            <a:ext cx="6854528" cy="4502529"/>
          </a:xfrm>
          <a:prstGeom prst="rect">
            <a:avLst/>
          </a:prstGeom>
        </p:spPr>
      </p:pic>
    </p:spTree>
    <p:extLst>
      <p:ext uri="{BB962C8B-B14F-4D97-AF65-F5344CB8AC3E}">
        <p14:creationId xmlns:p14="http://schemas.microsoft.com/office/powerpoint/2010/main" val="376980070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29D23B-93E1-8F4C-B04D-D3E1DE20D976}"/>
              </a:ext>
            </a:extLst>
          </p:cNvPr>
          <p:cNvSpPr>
            <a:spLocks noGrp="1"/>
          </p:cNvSpPr>
          <p:nvPr>
            <p:ph sz="quarter" idx="10"/>
          </p:nvPr>
        </p:nvSpPr>
        <p:spPr/>
        <p:txBody>
          <a:bodyPr/>
          <a:lstStyle/>
          <a:p>
            <a:endParaRPr lang="en-US"/>
          </a:p>
        </p:txBody>
      </p:sp>
      <p:sp>
        <p:nvSpPr>
          <p:cNvPr id="737" name="Google Shape;737;p84"/>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a:t>Kinesis Firehose With Splunk Delivery</a:t>
            </a:r>
            <a:br>
              <a:rPr lang="en-US"/>
            </a:br>
            <a:endParaRPr/>
          </a:p>
        </p:txBody>
      </p:sp>
      <p:sp>
        <p:nvSpPr>
          <p:cNvPr id="738" name="Google Shape;738;p84"/>
          <p:cNvSpPr txBox="1">
            <a:spLocks noGrp="1"/>
          </p:cNvSpPr>
          <p:nvPr>
            <p:ph type="subTitle" idx="12"/>
          </p:nvPr>
        </p:nvSpPr>
        <p:spPr>
          <a:prstGeom prst="rect">
            <a:avLst/>
          </a:prstGeom>
          <a:noFill/>
          <a:ln>
            <a:noFill/>
          </a:ln>
        </p:spPr>
        <p:txBody>
          <a:bodyPr spcFirstLastPara="1" vert="horz" wrap="square" lIns="0" tIns="0" rIns="0" bIns="60933" rtlCol="0" anchor="t" anchorCtr="0">
            <a:noAutofit/>
          </a:bodyPr>
          <a:lstStyle/>
          <a:p>
            <a:pPr marL="0" indent="0">
              <a:spcBef>
                <a:spcPts val="0"/>
              </a:spcBef>
            </a:pPr>
            <a:r>
              <a:rPr lang="en-US"/>
              <a:t>Native delivery endpoints for Firehose</a:t>
            </a:r>
            <a:endParaRPr/>
          </a:p>
        </p:txBody>
      </p:sp>
      <p:sp>
        <p:nvSpPr>
          <p:cNvPr id="739" name="Google Shape;739;p84"/>
          <p:cNvSpPr txBox="1"/>
          <p:nvPr/>
        </p:nvSpPr>
        <p:spPr>
          <a:xfrm>
            <a:off x="469764" y="463824"/>
            <a:ext cx="11265408" cy="626440"/>
          </a:xfrm>
          <a:prstGeom prst="rect">
            <a:avLst/>
          </a:prstGeom>
          <a:noFill/>
          <a:ln>
            <a:noFill/>
          </a:ln>
        </p:spPr>
        <p:txBody>
          <a:bodyPr spcFirstLastPara="1" wrap="square" lIns="0" tIns="109700" rIns="0" bIns="0" anchor="t" anchorCtr="0">
            <a:noAutofit/>
          </a:bodyPr>
          <a:lstStyle/>
          <a:p>
            <a:pPr algn="ctr">
              <a:lnSpc>
                <a:spcPct val="86000"/>
              </a:lnSpc>
              <a:buClr>
                <a:schemeClr val="lt1"/>
              </a:buClr>
              <a:buSzPts val="2700"/>
            </a:pPr>
            <a:endParaRPr sz="3600" b="1">
              <a:solidFill>
                <a:schemeClr val="lt1"/>
              </a:solidFill>
              <a:latin typeface="Arial"/>
              <a:ea typeface="Arial"/>
              <a:cs typeface="Arial"/>
              <a:sym typeface="Arial"/>
            </a:endParaRPr>
          </a:p>
        </p:txBody>
      </p:sp>
      <p:pic>
        <p:nvPicPr>
          <p:cNvPr id="740" name="Google Shape;740;p84"/>
          <p:cNvPicPr preferRelativeResize="0"/>
          <p:nvPr/>
        </p:nvPicPr>
        <p:blipFill rotWithShape="1">
          <a:blip r:embed="rId3">
            <a:alphaModFix/>
          </a:blip>
          <a:srcRect/>
          <a:stretch/>
        </p:blipFill>
        <p:spPr>
          <a:xfrm>
            <a:off x="5285308" y="3607222"/>
            <a:ext cx="1110253" cy="934753"/>
          </a:xfrm>
          <a:prstGeom prst="rect">
            <a:avLst/>
          </a:prstGeom>
          <a:noFill/>
          <a:ln>
            <a:noFill/>
          </a:ln>
        </p:spPr>
      </p:pic>
      <p:pic>
        <p:nvPicPr>
          <p:cNvPr id="741" name="Google Shape;741;p84"/>
          <p:cNvPicPr preferRelativeResize="0"/>
          <p:nvPr/>
        </p:nvPicPr>
        <p:blipFill rotWithShape="1">
          <a:blip r:embed="rId4">
            <a:alphaModFix/>
          </a:blip>
          <a:srcRect/>
          <a:stretch/>
        </p:blipFill>
        <p:spPr>
          <a:xfrm>
            <a:off x="5567873" y="2703533"/>
            <a:ext cx="469367" cy="487775"/>
          </a:xfrm>
          <a:prstGeom prst="rect">
            <a:avLst/>
          </a:prstGeom>
          <a:noFill/>
          <a:ln>
            <a:noFill/>
          </a:ln>
        </p:spPr>
      </p:pic>
      <p:sp>
        <p:nvSpPr>
          <p:cNvPr id="742" name="Google Shape;742;p84"/>
          <p:cNvSpPr/>
          <p:nvPr/>
        </p:nvSpPr>
        <p:spPr>
          <a:xfrm>
            <a:off x="5698632" y="3211460"/>
            <a:ext cx="226077" cy="415915"/>
          </a:xfrm>
          <a:prstGeom prst="upDownArrow">
            <a:avLst>
              <a:gd name="adj1" fmla="val 50000"/>
              <a:gd name="adj2" fmla="val 50000"/>
            </a:avLst>
          </a:prstGeom>
          <a:solidFill>
            <a:schemeClr val="accent1"/>
          </a:solidFill>
          <a:ln>
            <a:noFill/>
          </a:ln>
        </p:spPr>
        <p:txBody>
          <a:bodyPr spcFirstLastPara="1" wrap="square" lIns="121900" tIns="60933" rIns="121900" bIns="60933" anchor="ctr" anchorCtr="0">
            <a:noAutofit/>
          </a:bodyPr>
          <a:lstStyle/>
          <a:p>
            <a:pPr algn="ctr"/>
            <a:endParaRPr sz="2133">
              <a:solidFill>
                <a:schemeClr val="dk1"/>
              </a:solidFill>
              <a:latin typeface="Arial"/>
              <a:ea typeface="Arial"/>
              <a:cs typeface="Arial"/>
              <a:sym typeface="Arial"/>
            </a:endParaRPr>
          </a:p>
        </p:txBody>
      </p:sp>
      <p:pic>
        <p:nvPicPr>
          <p:cNvPr id="743" name="Google Shape;743;p84"/>
          <p:cNvPicPr preferRelativeResize="0"/>
          <p:nvPr/>
        </p:nvPicPr>
        <p:blipFill rotWithShape="1">
          <a:blip r:embed="rId5">
            <a:alphaModFix/>
          </a:blip>
          <a:srcRect/>
          <a:stretch/>
        </p:blipFill>
        <p:spPr>
          <a:xfrm>
            <a:off x="2820737" y="2520936"/>
            <a:ext cx="426483" cy="426483"/>
          </a:xfrm>
          <a:prstGeom prst="rect">
            <a:avLst/>
          </a:prstGeom>
          <a:noFill/>
          <a:ln w="19050" cap="flat" cmpd="sng">
            <a:solidFill>
              <a:srgbClr val="858585"/>
            </a:solidFill>
            <a:prstDash val="solid"/>
            <a:round/>
            <a:headEnd type="none" w="sm" len="sm"/>
            <a:tailEnd type="none" w="sm" len="sm"/>
          </a:ln>
        </p:spPr>
      </p:pic>
      <p:pic>
        <p:nvPicPr>
          <p:cNvPr id="744" name="Google Shape;744;p84" descr="https://clouda-assets.s3.amazonaws.com/upload/54d0e279d287c266052be653.png?1422975609"/>
          <p:cNvPicPr preferRelativeResize="0"/>
          <p:nvPr/>
        </p:nvPicPr>
        <p:blipFill rotWithShape="1">
          <a:blip r:embed="rId6">
            <a:alphaModFix/>
          </a:blip>
          <a:srcRect/>
          <a:stretch/>
        </p:blipFill>
        <p:spPr>
          <a:xfrm>
            <a:off x="2779757" y="3936153"/>
            <a:ext cx="549847" cy="549847"/>
          </a:xfrm>
          <a:prstGeom prst="rect">
            <a:avLst/>
          </a:prstGeom>
          <a:noFill/>
          <a:ln>
            <a:noFill/>
          </a:ln>
        </p:spPr>
      </p:pic>
      <p:pic>
        <p:nvPicPr>
          <p:cNvPr id="745" name="Google Shape;745;p84" descr="https://clouda-assets.s3.amazonaws.com/upload/54d0e279d287c266052be653.png?1422975609"/>
          <p:cNvPicPr preferRelativeResize="0"/>
          <p:nvPr/>
        </p:nvPicPr>
        <p:blipFill rotWithShape="1">
          <a:blip r:embed="rId6">
            <a:alphaModFix/>
          </a:blip>
          <a:srcRect/>
          <a:stretch/>
        </p:blipFill>
        <p:spPr>
          <a:xfrm>
            <a:off x="2769511" y="4633273"/>
            <a:ext cx="549847" cy="549847"/>
          </a:xfrm>
          <a:prstGeom prst="rect">
            <a:avLst/>
          </a:prstGeom>
          <a:noFill/>
          <a:ln>
            <a:noFill/>
          </a:ln>
        </p:spPr>
      </p:pic>
      <p:pic>
        <p:nvPicPr>
          <p:cNvPr id="746" name="Google Shape;746;p84" descr="http://s3-ap-southeast-1.amazonaws.com/image-wp/blog/wp-content/uploads/2016/07/14050733/IoT.png"/>
          <p:cNvPicPr preferRelativeResize="0"/>
          <p:nvPr/>
        </p:nvPicPr>
        <p:blipFill rotWithShape="1">
          <a:blip r:embed="rId7">
            <a:alphaModFix/>
          </a:blip>
          <a:srcRect/>
          <a:stretch/>
        </p:blipFill>
        <p:spPr>
          <a:xfrm>
            <a:off x="2818675" y="5330392"/>
            <a:ext cx="463053" cy="560333"/>
          </a:xfrm>
          <a:prstGeom prst="rect">
            <a:avLst/>
          </a:prstGeom>
          <a:noFill/>
          <a:ln>
            <a:noFill/>
          </a:ln>
        </p:spPr>
      </p:pic>
      <p:sp>
        <p:nvSpPr>
          <p:cNvPr id="747" name="Google Shape;747;p84"/>
          <p:cNvSpPr txBox="1"/>
          <p:nvPr/>
        </p:nvSpPr>
        <p:spPr>
          <a:xfrm>
            <a:off x="1863929" y="2675596"/>
            <a:ext cx="591023" cy="287259"/>
          </a:xfrm>
          <a:prstGeom prst="rect">
            <a:avLst/>
          </a:prstGeom>
          <a:noFill/>
          <a:ln>
            <a:noFill/>
          </a:ln>
        </p:spPr>
        <p:txBody>
          <a:bodyPr spcFirstLastPara="1" wrap="square" lIns="0" tIns="0" rIns="0" bIns="0" anchor="t" anchorCtr="0">
            <a:noAutofit/>
          </a:bodyPr>
          <a:lstStyle/>
          <a:p>
            <a:endParaRPr sz="1867">
              <a:solidFill>
                <a:schemeClr val="lt1"/>
              </a:solidFill>
              <a:latin typeface="Arial"/>
              <a:ea typeface="Arial"/>
              <a:cs typeface="Arial"/>
              <a:sym typeface="Arial"/>
            </a:endParaRPr>
          </a:p>
        </p:txBody>
      </p:sp>
      <p:sp>
        <p:nvSpPr>
          <p:cNvPr id="748" name="Google Shape;748;p84"/>
          <p:cNvSpPr txBox="1"/>
          <p:nvPr/>
        </p:nvSpPr>
        <p:spPr>
          <a:xfrm>
            <a:off x="2074988" y="5535047"/>
            <a:ext cx="807040"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AWS IoT</a:t>
            </a:r>
            <a:endParaRPr sz="1333">
              <a:solidFill>
                <a:schemeClr val="lt1"/>
              </a:solidFill>
              <a:latin typeface="Arial"/>
              <a:ea typeface="Arial"/>
              <a:cs typeface="Arial"/>
              <a:sym typeface="Arial"/>
            </a:endParaRPr>
          </a:p>
        </p:txBody>
      </p:sp>
      <p:cxnSp>
        <p:nvCxnSpPr>
          <p:cNvPr id="749" name="Google Shape;749;p84"/>
          <p:cNvCxnSpPr>
            <a:stCxn id="750" idx="3"/>
          </p:cNvCxnSpPr>
          <p:nvPr/>
        </p:nvCxnSpPr>
        <p:spPr>
          <a:xfrm>
            <a:off x="3510555" y="1618637"/>
            <a:ext cx="2038000" cy="1340400"/>
          </a:xfrm>
          <a:prstGeom prst="straightConnector1">
            <a:avLst/>
          </a:prstGeom>
          <a:noFill/>
          <a:ln w="9525" cap="flat" cmpd="sng">
            <a:solidFill>
              <a:schemeClr val="accent3"/>
            </a:solidFill>
            <a:prstDash val="solid"/>
            <a:miter lim="800000"/>
            <a:headEnd type="none" w="sm" len="sm"/>
            <a:tailEnd type="none" w="sm" len="sm"/>
          </a:ln>
        </p:spPr>
      </p:cxnSp>
      <p:cxnSp>
        <p:nvCxnSpPr>
          <p:cNvPr id="751" name="Google Shape;751;p84"/>
          <p:cNvCxnSpPr/>
          <p:nvPr/>
        </p:nvCxnSpPr>
        <p:spPr>
          <a:xfrm>
            <a:off x="3281727" y="3492980"/>
            <a:ext cx="2003600" cy="581600"/>
          </a:xfrm>
          <a:prstGeom prst="straightConnector1">
            <a:avLst/>
          </a:prstGeom>
          <a:noFill/>
          <a:ln w="9525" cap="flat" cmpd="sng">
            <a:solidFill>
              <a:schemeClr val="accent3"/>
            </a:solidFill>
            <a:prstDash val="solid"/>
            <a:miter lim="800000"/>
            <a:headEnd type="none" w="sm" len="sm"/>
            <a:tailEnd type="none" w="sm" len="sm"/>
          </a:ln>
        </p:spPr>
      </p:cxnSp>
      <p:cxnSp>
        <p:nvCxnSpPr>
          <p:cNvPr id="752" name="Google Shape;752;p84"/>
          <p:cNvCxnSpPr/>
          <p:nvPr/>
        </p:nvCxnSpPr>
        <p:spPr>
          <a:xfrm rot="10800000" flipH="1">
            <a:off x="3329603" y="4074676"/>
            <a:ext cx="1955600" cy="136400"/>
          </a:xfrm>
          <a:prstGeom prst="straightConnector1">
            <a:avLst/>
          </a:prstGeom>
          <a:noFill/>
          <a:ln w="9525" cap="flat" cmpd="sng">
            <a:solidFill>
              <a:schemeClr val="accent3"/>
            </a:solidFill>
            <a:prstDash val="solid"/>
            <a:miter lim="800000"/>
            <a:headEnd type="none" w="sm" len="sm"/>
            <a:tailEnd type="none" w="sm" len="sm"/>
          </a:ln>
        </p:spPr>
      </p:cxnSp>
      <p:cxnSp>
        <p:nvCxnSpPr>
          <p:cNvPr id="753" name="Google Shape;753;p84"/>
          <p:cNvCxnSpPr/>
          <p:nvPr/>
        </p:nvCxnSpPr>
        <p:spPr>
          <a:xfrm rot="10800000" flipH="1">
            <a:off x="3319357" y="4074596"/>
            <a:ext cx="1966000" cy="833600"/>
          </a:xfrm>
          <a:prstGeom prst="straightConnector1">
            <a:avLst/>
          </a:prstGeom>
          <a:noFill/>
          <a:ln w="9525" cap="flat" cmpd="sng">
            <a:solidFill>
              <a:schemeClr val="accent3"/>
            </a:solidFill>
            <a:prstDash val="solid"/>
            <a:miter lim="800000"/>
            <a:headEnd type="none" w="sm" len="sm"/>
            <a:tailEnd type="none" w="sm" len="sm"/>
          </a:ln>
        </p:spPr>
      </p:cxnSp>
      <p:cxnSp>
        <p:nvCxnSpPr>
          <p:cNvPr id="754" name="Google Shape;754;p84"/>
          <p:cNvCxnSpPr/>
          <p:nvPr/>
        </p:nvCxnSpPr>
        <p:spPr>
          <a:xfrm rot="10800000" flipH="1">
            <a:off x="3281727" y="4074557"/>
            <a:ext cx="2003600" cy="1536000"/>
          </a:xfrm>
          <a:prstGeom prst="straightConnector1">
            <a:avLst/>
          </a:prstGeom>
          <a:noFill/>
          <a:ln w="9525" cap="flat" cmpd="sng">
            <a:solidFill>
              <a:schemeClr val="accent3"/>
            </a:solidFill>
            <a:prstDash val="solid"/>
            <a:miter lim="800000"/>
            <a:headEnd type="none" w="sm" len="sm"/>
            <a:tailEnd type="none" w="sm" len="sm"/>
          </a:ln>
        </p:spPr>
      </p:cxnSp>
      <p:pic>
        <p:nvPicPr>
          <p:cNvPr id="755" name="Google Shape;755;p84"/>
          <p:cNvPicPr preferRelativeResize="0"/>
          <p:nvPr/>
        </p:nvPicPr>
        <p:blipFill rotWithShape="1">
          <a:blip r:embed="rId8">
            <a:alphaModFix/>
          </a:blip>
          <a:srcRect/>
          <a:stretch/>
        </p:blipFill>
        <p:spPr>
          <a:xfrm>
            <a:off x="7868587" y="2520935"/>
            <a:ext cx="463925" cy="556712"/>
          </a:xfrm>
          <a:prstGeom prst="rect">
            <a:avLst/>
          </a:prstGeom>
          <a:noFill/>
          <a:ln>
            <a:noFill/>
          </a:ln>
        </p:spPr>
      </p:pic>
      <p:pic>
        <p:nvPicPr>
          <p:cNvPr id="756" name="Google Shape;756;p84"/>
          <p:cNvPicPr preferRelativeResize="0"/>
          <p:nvPr/>
        </p:nvPicPr>
        <p:blipFill rotWithShape="1">
          <a:blip r:embed="rId9">
            <a:alphaModFix/>
          </a:blip>
          <a:srcRect/>
          <a:stretch/>
        </p:blipFill>
        <p:spPr>
          <a:xfrm>
            <a:off x="7919679" y="3419417"/>
            <a:ext cx="412832" cy="454115"/>
          </a:xfrm>
          <a:prstGeom prst="rect">
            <a:avLst/>
          </a:prstGeom>
          <a:noFill/>
          <a:ln>
            <a:noFill/>
          </a:ln>
        </p:spPr>
      </p:pic>
      <p:pic>
        <p:nvPicPr>
          <p:cNvPr id="757" name="Google Shape;757;p84"/>
          <p:cNvPicPr preferRelativeResize="0"/>
          <p:nvPr/>
        </p:nvPicPr>
        <p:blipFill rotWithShape="1">
          <a:blip r:embed="rId10">
            <a:alphaModFix/>
          </a:blip>
          <a:srcRect/>
          <a:stretch/>
        </p:blipFill>
        <p:spPr>
          <a:xfrm>
            <a:off x="7918428" y="4142836"/>
            <a:ext cx="469000" cy="562800"/>
          </a:xfrm>
          <a:prstGeom prst="rect">
            <a:avLst/>
          </a:prstGeom>
          <a:noFill/>
          <a:ln>
            <a:noFill/>
          </a:ln>
        </p:spPr>
      </p:pic>
      <p:sp>
        <p:nvSpPr>
          <p:cNvPr id="758" name="Google Shape;758;p84"/>
          <p:cNvSpPr txBox="1"/>
          <p:nvPr/>
        </p:nvSpPr>
        <p:spPr>
          <a:xfrm>
            <a:off x="8494402" y="2706685"/>
            <a:ext cx="1186356"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S3</a:t>
            </a:r>
            <a:endParaRPr sz="2400"/>
          </a:p>
        </p:txBody>
      </p:sp>
      <p:sp>
        <p:nvSpPr>
          <p:cNvPr id="759" name="Google Shape;759;p84"/>
          <p:cNvSpPr txBox="1"/>
          <p:nvPr/>
        </p:nvSpPr>
        <p:spPr>
          <a:xfrm>
            <a:off x="8494400" y="3543883"/>
            <a:ext cx="1354560"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Redshift</a:t>
            </a:r>
            <a:endParaRPr sz="2400"/>
          </a:p>
        </p:txBody>
      </p:sp>
      <p:sp>
        <p:nvSpPr>
          <p:cNvPr id="760" name="Google Shape;760;p84"/>
          <p:cNvSpPr txBox="1"/>
          <p:nvPr/>
        </p:nvSpPr>
        <p:spPr>
          <a:xfrm>
            <a:off x="8494401" y="4344947"/>
            <a:ext cx="1752927"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Elasticsearch</a:t>
            </a:r>
            <a:endParaRPr sz="1333">
              <a:solidFill>
                <a:schemeClr val="lt1"/>
              </a:solidFill>
              <a:latin typeface="Arial"/>
              <a:ea typeface="Arial"/>
              <a:cs typeface="Arial"/>
              <a:sym typeface="Arial"/>
            </a:endParaRPr>
          </a:p>
        </p:txBody>
      </p:sp>
      <p:cxnSp>
        <p:nvCxnSpPr>
          <p:cNvPr id="761" name="Google Shape;761;p84"/>
          <p:cNvCxnSpPr/>
          <p:nvPr/>
        </p:nvCxnSpPr>
        <p:spPr>
          <a:xfrm rot="10800000" flipH="1">
            <a:off x="6395561" y="2799399"/>
            <a:ext cx="1473200" cy="127520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4"/>
          <p:cNvCxnSpPr/>
          <p:nvPr/>
        </p:nvCxnSpPr>
        <p:spPr>
          <a:xfrm rot="10800000" flipH="1">
            <a:off x="6395561" y="3646599"/>
            <a:ext cx="1524000" cy="428000"/>
          </a:xfrm>
          <a:prstGeom prst="straightConnector1">
            <a:avLst/>
          </a:prstGeom>
          <a:noFill/>
          <a:ln w="9525" cap="flat" cmpd="sng">
            <a:solidFill>
              <a:schemeClr val="accent3"/>
            </a:solidFill>
            <a:prstDash val="solid"/>
            <a:miter lim="800000"/>
            <a:headEnd type="none" w="sm" len="sm"/>
            <a:tailEnd type="none" w="sm" len="sm"/>
          </a:ln>
        </p:spPr>
      </p:cxnSp>
      <p:cxnSp>
        <p:nvCxnSpPr>
          <p:cNvPr id="763" name="Google Shape;763;p84"/>
          <p:cNvCxnSpPr/>
          <p:nvPr/>
        </p:nvCxnSpPr>
        <p:spPr>
          <a:xfrm>
            <a:off x="6395561" y="4074599"/>
            <a:ext cx="1522800" cy="349600"/>
          </a:xfrm>
          <a:prstGeom prst="straightConnector1">
            <a:avLst/>
          </a:prstGeom>
          <a:noFill/>
          <a:ln w="9525" cap="flat" cmpd="sng">
            <a:solidFill>
              <a:schemeClr val="accent3"/>
            </a:solidFill>
            <a:prstDash val="solid"/>
            <a:miter lim="800000"/>
            <a:headEnd type="none" w="sm" len="sm"/>
            <a:tailEnd type="none" w="sm" len="sm"/>
          </a:ln>
        </p:spPr>
      </p:cxnSp>
      <p:pic>
        <p:nvPicPr>
          <p:cNvPr id="764" name="Google Shape;764;p84" descr="https://www.paraflare.com/wp-content/uploads/2017/01/paraflare-partner-splunk-l.png"/>
          <p:cNvPicPr preferRelativeResize="0"/>
          <p:nvPr/>
        </p:nvPicPr>
        <p:blipFill rotWithShape="1">
          <a:blip r:embed="rId11">
            <a:alphaModFix/>
          </a:blip>
          <a:srcRect/>
          <a:stretch/>
        </p:blipFill>
        <p:spPr>
          <a:xfrm>
            <a:off x="8045409" y="4840143"/>
            <a:ext cx="1939775" cy="882596"/>
          </a:xfrm>
          <a:prstGeom prst="rect">
            <a:avLst/>
          </a:prstGeom>
          <a:noFill/>
          <a:ln>
            <a:noFill/>
          </a:ln>
        </p:spPr>
      </p:pic>
      <p:cxnSp>
        <p:nvCxnSpPr>
          <p:cNvPr id="765" name="Google Shape;765;p84"/>
          <p:cNvCxnSpPr/>
          <p:nvPr/>
        </p:nvCxnSpPr>
        <p:spPr>
          <a:xfrm>
            <a:off x="6395561" y="4074597"/>
            <a:ext cx="1650000" cy="1206800"/>
          </a:xfrm>
          <a:prstGeom prst="straightConnector1">
            <a:avLst/>
          </a:prstGeom>
          <a:noFill/>
          <a:ln w="9525" cap="flat" cmpd="sng">
            <a:solidFill>
              <a:schemeClr val="accent3"/>
            </a:solidFill>
            <a:prstDash val="solid"/>
            <a:miter lim="800000"/>
            <a:headEnd type="none" w="sm" len="sm"/>
            <a:tailEnd type="none" w="sm" len="sm"/>
          </a:ln>
        </p:spPr>
      </p:cxnSp>
      <p:pic>
        <p:nvPicPr>
          <p:cNvPr id="766" name="Google Shape;766;p84"/>
          <p:cNvPicPr preferRelativeResize="0"/>
          <p:nvPr/>
        </p:nvPicPr>
        <p:blipFill rotWithShape="1">
          <a:blip r:embed="rId12">
            <a:alphaModFix/>
          </a:blip>
          <a:srcRect/>
          <a:stretch/>
        </p:blipFill>
        <p:spPr>
          <a:xfrm rot="1497836">
            <a:off x="10091275" y="4684447"/>
            <a:ext cx="1101436" cy="1101436"/>
          </a:xfrm>
          <a:prstGeom prst="rect">
            <a:avLst/>
          </a:prstGeom>
          <a:noFill/>
          <a:ln>
            <a:noFill/>
          </a:ln>
        </p:spPr>
      </p:pic>
      <p:pic>
        <p:nvPicPr>
          <p:cNvPr id="767" name="Google Shape;767;p84"/>
          <p:cNvPicPr preferRelativeResize="0"/>
          <p:nvPr/>
        </p:nvPicPr>
        <p:blipFill rotWithShape="1">
          <a:blip r:embed="rId13">
            <a:alphaModFix/>
          </a:blip>
          <a:srcRect/>
          <a:stretch/>
        </p:blipFill>
        <p:spPr>
          <a:xfrm>
            <a:off x="2831340" y="3190753"/>
            <a:ext cx="424061" cy="518064"/>
          </a:xfrm>
          <a:prstGeom prst="rect">
            <a:avLst/>
          </a:prstGeom>
          <a:noFill/>
          <a:ln>
            <a:noFill/>
          </a:ln>
        </p:spPr>
      </p:pic>
      <p:sp>
        <p:nvSpPr>
          <p:cNvPr id="768" name="Google Shape;768;p84"/>
          <p:cNvSpPr txBox="1"/>
          <p:nvPr/>
        </p:nvSpPr>
        <p:spPr>
          <a:xfrm>
            <a:off x="989389" y="2624933"/>
            <a:ext cx="1829287"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Kinesis Agent</a:t>
            </a:r>
            <a:endParaRPr sz="2400"/>
          </a:p>
        </p:txBody>
      </p:sp>
      <p:sp>
        <p:nvSpPr>
          <p:cNvPr id="769" name="Google Shape;769;p84"/>
          <p:cNvSpPr txBox="1"/>
          <p:nvPr/>
        </p:nvSpPr>
        <p:spPr>
          <a:xfrm>
            <a:off x="923926" y="3419417"/>
            <a:ext cx="1894748"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Kinesis Streams</a:t>
            </a:r>
            <a:endParaRPr sz="2400"/>
          </a:p>
        </p:txBody>
      </p:sp>
      <p:sp>
        <p:nvSpPr>
          <p:cNvPr id="770" name="Google Shape;770;p84"/>
          <p:cNvSpPr txBox="1"/>
          <p:nvPr/>
        </p:nvSpPr>
        <p:spPr>
          <a:xfrm>
            <a:off x="686239" y="4131043"/>
            <a:ext cx="2083272"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CloudWatch Logs</a:t>
            </a:r>
            <a:endParaRPr sz="2400"/>
          </a:p>
        </p:txBody>
      </p:sp>
      <p:sp>
        <p:nvSpPr>
          <p:cNvPr id="771" name="Google Shape;771;p84"/>
          <p:cNvSpPr txBox="1"/>
          <p:nvPr/>
        </p:nvSpPr>
        <p:spPr>
          <a:xfrm>
            <a:off x="686238" y="4790895"/>
            <a:ext cx="2195791" cy="205184"/>
          </a:xfrm>
          <a:prstGeom prst="rect">
            <a:avLst/>
          </a:prstGeom>
          <a:noFill/>
          <a:ln>
            <a:noFill/>
          </a:ln>
        </p:spPr>
        <p:txBody>
          <a:bodyPr spcFirstLastPara="1" wrap="square" lIns="0" tIns="0" rIns="0" bIns="0" anchor="t" anchorCtr="0">
            <a:noAutofit/>
          </a:bodyPr>
          <a:lstStyle/>
          <a:p>
            <a:r>
              <a:rPr lang="en-US" sz="1333" dirty="0">
                <a:solidFill>
                  <a:schemeClr val="lt1"/>
                </a:solidFill>
                <a:latin typeface="Arial"/>
                <a:ea typeface="Arial"/>
                <a:cs typeface="Arial"/>
                <a:sym typeface="Arial"/>
              </a:rPr>
              <a:t>Amazon CloudWatch Events</a:t>
            </a:r>
            <a:endParaRPr sz="2400" dirty="0"/>
          </a:p>
        </p:txBody>
      </p:sp>
      <p:grpSp>
        <p:nvGrpSpPr>
          <p:cNvPr id="772" name="Google Shape;772;p84"/>
          <p:cNvGrpSpPr/>
          <p:nvPr/>
        </p:nvGrpSpPr>
        <p:grpSpPr>
          <a:xfrm>
            <a:off x="1319962" y="1261901"/>
            <a:ext cx="9306095" cy="713472"/>
            <a:chOff x="748145" y="932147"/>
            <a:chExt cx="6979571" cy="535104"/>
          </a:xfrm>
        </p:grpSpPr>
        <p:grpSp>
          <p:nvGrpSpPr>
            <p:cNvPr id="773" name="Google Shape;773;p84"/>
            <p:cNvGrpSpPr/>
            <p:nvPr/>
          </p:nvGrpSpPr>
          <p:grpSpPr>
            <a:xfrm>
              <a:off x="1584968" y="932147"/>
              <a:ext cx="820541" cy="535104"/>
              <a:chOff x="4405" y="433179"/>
              <a:chExt cx="1223069" cy="733841"/>
            </a:xfrm>
          </p:grpSpPr>
          <p:sp>
            <p:nvSpPr>
              <p:cNvPr id="774" name="Google Shape;774;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50" name="Google Shape;75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Ingest</a:t>
                </a:r>
                <a:endParaRPr sz="2400"/>
              </a:p>
            </p:txBody>
          </p:sp>
        </p:grpSp>
        <p:grpSp>
          <p:nvGrpSpPr>
            <p:cNvPr id="775" name="Google Shape;775;p84"/>
            <p:cNvGrpSpPr/>
            <p:nvPr/>
          </p:nvGrpSpPr>
          <p:grpSpPr>
            <a:xfrm>
              <a:off x="748145" y="1048039"/>
              <a:ext cx="582821" cy="303321"/>
              <a:chOff x="1349781" y="648439"/>
              <a:chExt cx="259290" cy="303321"/>
            </a:xfrm>
          </p:grpSpPr>
          <p:sp>
            <p:nvSpPr>
              <p:cNvPr id="776" name="Google Shape;776;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77" name="Google Shape;777;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78" name="Google Shape;778;p84"/>
            <p:cNvGrpSpPr/>
            <p:nvPr/>
          </p:nvGrpSpPr>
          <p:grpSpPr>
            <a:xfrm>
              <a:off x="3496336" y="932147"/>
              <a:ext cx="1227511" cy="535104"/>
              <a:chOff x="4405" y="433179"/>
              <a:chExt cx="1223069" cy="733841"/>
            </a:xfrm>
          </p:grpSpPr>
          <p:sp>
            <p:nvSpPr>
              <p:cNvPr id="779" name="Google Shape;779;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0" name="Google Shape;78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Transform</a:t>
                </a:r>
                <a:endParaRPr sz="2400"/>
              </a:p>
            </p:txBody>
          </p:sp>
        </p:grpSp>
        <p:grpSp>
          <p:nvGrpSpPr>
            <p:cNvPr id="781" name="Google Shape;781;p84"/>
            <p:cNvGrpSpPr/>
            <p:nvPr/>
          </p:nvGrpSpPr>
          <p:grpSpPr>
            <a:xfrm>
              <a:off x="5814674" y="932147"/>
              <a:ext cx="1076220" cy="535104"/>
              <a:chOff x="4405" y="433179"/>
              <a:chExt cx="1223069" cy="733841"/>
            </a:xfrm>
          </p:grpSpPr>
          <p:sp>
            <p:nvSpPr>
              <p:cNvPr id="782" name="Google Shape;782;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3" name="Google Shape;783;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Deliver</a:t>
                </a:r>
                <a:endParaRPr sz="2400"/>
              </a:p>
            </p:txBody>
          </p:sp>
        </p:grpSp>
        <p:grpSp>
          <p:nvGrpSpPr>
            <p:cNvPr id="784" name="Google Shape;784;p84"/>
            <p:cNvGrpSpPr/>
            <p:nvPr/>
          </p:nvGrpSpPr>
          <p:grpSpPr>
            <a:xfrm>
              <a:off x="2659512" y="1048039"/>
              <a:ext cx="582821" cy="303321"/>
              <a:chOff x="1349781" y="648439"/>
              <a:chExt cx="259290" cy="303321"/>
            </a:xfrm>
          </p:grpSpPr>
          <p:sp>
            <p:nvSpPr>
              <p:cNvPr id="785" name="Google Shape;785;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6" name="Google Shape;786;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87" name="Google Shape;787;p84"/>
            <p:cNvGrpSpPr/>
            <p:nvPr/>
          </p:nvGrpSpPr>
          <p:grpSpPr>
            <a:xfrm>
              <a:off x="4977850" y="1048039"/>
              <a:ext cx="582821" cy="303321"/>
              <a:chOff x="1349781" y="648439"/>
              <a:chExt cx="259290" cy="303321"/>
            </a:xfrm>
          </p:grpSpPr>
          <p:sp>
            <p:nvSpPr>
              <p:cNvPr id="788" name="Google Shape;788;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9" name="Google Shape;789;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90" name="Google Shape;790;p84"/>
            <p:cNvGrpSpPr/>
            <p:nvPr/>
          </p:nvGrpSpPr>
          <p:grpSpPr>
            <a:xfrm>
              <a:off x="7144895" y="1048039"/>
              <a:ext cx="582821" cy="303321"/>
              <a:chOff x="1349781" y="648439"/>
              <a:chExt cx="259290" cy="303321"/>
            </a:xfrm>
          </p:grpSpPr>
          <p:sp>
            <p:nvSpPr>
              <p:cNvPr id="791" name="Google Shape;791;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92" name="Google Shape;792;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sp>
        <p:nvSpPr>
          <p:cNvPr id="793" name="Google Shape;793;p84"/>
          <p:cNvSpPr txBox="1"/>
          <p:nvPr/>
        </p:nvSpPr>
        <p:spPr>
          <a:xfrm>
            <a:off x="1456842" y="6354305"/>
            <a:ext cx="87" cy="492443"/>
          </a:xfrm>
          <a:prstGeom prst="rect">
            <a:avLst/>
          </a:prstGeom>
          <a:noFill/>
          <a:ln>
            <a:noFill/>
          </a:ln>
        </p:spPr>
        <p:txBody>
          <a:bodyPr spcFirstLastPara="1" wrap="square" lIns="0" tIns="0" rIns="0" bIns="0" anchor="t" anchorCtr="0">
            <a:noAutofit/>
          </a:bodyPr>
          <a:lstStyle/>
          <a:p>
            <a:endParaRPr sz="32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308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500"/>
                                        <p:tgtEl>
                                          <p:spTgt spid="7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64"/>
                                        </p:tgtEl>
                                        <p:attrNameLst>
                                          <p:attrName>style.visibility</p:attrName>
                                        </p:attrNameLst>
                                      </p:cBhvr>
                                      <p:to>
                                        <p:strVal val="visible"/>
                                      </p:to>
                                    </p:set>
                                    <p:anim calcmode="lin" valueType="num">
                                      <p:cBhvr additive="base">
                                        <p:cTn id="10" dur="500"/>
                                        <p:tgtEl>
                                          <p:spTgt spid="76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 calcmode="lin" valueType="num">
                                      <p:cBhvr additive="base">
                                        <p:cTn id="13" dur="5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6"/>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Splunk on AWS</a:t>
            </a:r>
            <a:endParaRPr/>
          </a:p>
        </p:txBody>
      </p:sp>
      <p:sp>
        <p:nvSpPr>
          <p:cNvPr id="522" name="Google Shape;522;p66"/>
          <p:cNvSpPr txBox="1">
            <a:spLocks noGrp="1"/>
          </p:cNvSpPr>
          <p:nvPr>
            <p:ph type="subTitle" idx="1"/>
          </p:nvPr>
        </p:nvSpPr>
        <p:spPr>
          <a:prstGeom prst="rect">
            <a:avLst/>
          </a:prstGeom>
          <a:noFill/>
          <a:ln>
            <a:noFill/>
          </a:ln>
        </p:spPr>
        <p:txBody>
          <a:bodyPr spcFirstLastPara="1" vert="horz" wrap="square" lIns="0" tIns="243833" rIns="0" bIns="60933" rtlCol="0" anchor="t" anchorCtr="0">
            <a:noAutofit/>
          </a:bodyPr>
          <a:lstStyle/>
          <a:p>
            <a:pPr marL="0" indent="0">
              <a:spcBef>
                <a:spcPts val="0"/>
              </a:spcBef>
            </a:pPr>
            <a:r>
              <a:rPr lang="en-US"/>
              <a:t>Running Splunk on AWS and the partnership with Amazon Web Services</a:t>
            </a:r>
            <a:endParaRPr/>
          </a:p>
        </p:txBody>
      </p:sp>
    </p:spTree>
    <p:extLst>
      <p:ext uri="{BB962C8B-B14F-4D97-AF65-F5344CB8AC3E}">
        <p14:creationId xmlns:p14="http://schemas.microsoft.com/office/powerpoint/2010/main" val="364177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5"/>
          <p:cNvSpPr txBox="1"/>
          <p:nvPr/>
        </p:nvSpPr>
        <p:spPr>
          <a:xfrm>
            <a:off x="0" y="0"/>
            <a:ext cx="12192000" cy="1111624"/>
          </a:xfrm>
          <a:prstGeom prst="rect">
            <a:avLst/>
          </a:prstGeom>
          <a:noFill/>
          <a:ln>
            <a:noFill/>
          </a:ln>
        </p:spPr>
        <p:txBody>
          <a:bodyPr spcFirstLastPara="1" wrap="square" lIns="0" tIns="109700" rIns="0" bIns="0" anchor="ctr" anchorCtr="0">
            <a:noAutofit/>
          </a:bodyPr>
          <a:lstStyle/>
          <a:p>
            <a:pPr algn="ctr">
              <a:lnSpc>
                <a:spcPct val="86000"/>
              </a:lnSpc>
              <a:buClr>
                <a:schemeClr val="lt1"/>
              </a:buClr>
              <a:buSzPts val="2700"/>
            </a:pPr>
            <a:r>
              <a:rPr lang="en-US" sz="3600" b="1">
                <a:solidFill>
                  <a:schemeClr val="lt1"/>
                </a:solidFill>
                <a:latin typeface="Arial"/>
                <a:ea typeface="Arial"/>
                <a:cs typeface="Arial"/>
                <a:sym typeface="Arial"/>
              </a:rPr>
              <a:t>AWS Lambda Functions</a:t>
            </a:r>
            <a:endParaRPr sz="2400"/>
          </a:p>
        </p:txBody>
      </p:sp>
      <p:pic>
        <p:nvPicPr>
          <p:cNvPr id="800" name="Google Shape;800;p85"/>
          <p:cNvPicPr preferRelativeResize="0"/>
          <p:nvPr/>
        </p:nvPicPr>
        <p:blipFill rotWithShape="1">
          <a:blip r:embed="rId3">
            <a:alphaModFix/>
          </a:blip>
          <a:srcRect/>
          <a:stretch/>
        </p:blipFill>
        <p:spPr>
          <a:xfrm>
            <a:off x="2674852" y="207732"/>
            <a:ext cx="696161" cy="696161"/>
          </a:xfrm>
          <a:prstGeom prst="rect">
            <a:avLst/>
          </a:prstGeom>
          <a:noFill/>
          <a:ln>
            <a:noFill/>
          </a:ln>
        </p:spPr>
      </p:pic>
      <p:pic>
        <p:nvPicPr>
          <p:cNvPr id="801" name="Google Shape;801;p85"/>
          <p:cNvPicPr preferRelativeResize="0"/>
          <p:nvPr/>
        </p:nvPicPr>
        <p:blipFill rotWithShape="1">
          <a:blip r:embed="rId4">
            <a:alphaModFix/>
          </a:blip>
          <a:srcRect/>
          <a:stretch/>
        </p:blipFill>
        <p:spPr>
          <a:xfrm>
            <a:off x="822649" y="1197101"/>
            <a:ext cx="10058400" cy="2082960"/>
          </a:xfrm>
          <a:prstGeom prst="rect">
            <a:avLst/>
          </a:prstGeom>
          <a:noFill/>
          <a:ln>
            <a:noFill/>
          </a:ln>
        </p:spPr>
      </p:pic>
      <p:sp>
        <p:nvSpPr>
          <p:cNvPr id="802" name="Google Shape;802;p85"/>
          <p:cNvSpPr/>
          <p:nvPr/>
        </p:nvSpPr>
        <p:spPr>
          <a:xfrm>
            <a:off x="822649" y="3664367"/>
            <a:ext cx="10496785" cy="2421176"/>
          </a:xfrm>
          <a:prstGeom prst="rect">
            <a:avLst/>
          </a:prstGeom>
          <a:noFill/>
          <a:ln>
            <a:noFill/>
          </a:ln>
        </p:spPr>
        <p:txBody>
          <a:bodyPr spcFirstLastPara="1" wrap="square" lIns="121900" tIns="60933" rIns="121900" bIns="60933" anchor="t" anchorCtr="0">
            <a:noAutofit/>
          </a:bodyPr>
          <a:lstStyle/>
          <a:p>
            <a:r>
              <a:rPr lang="en-US" sz="2133" dirty="0">
                <a:solidFill>
                  <a:srgbClr val="333333"/>
                </a:solidFill>
                <a:ea typeface="Helvetica Neue"/>
                <a:cs typeface="Helvetica Neue"/>
                <a:sym typeface="Helvetica Neue"/>
              </a:rPr>
              <a:t>AWS Lambda supports code written in:</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Node.js (JavaScript)</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Python</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Java (Java 8 compatible)</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C# (.NET Core)</a:t>
            </a:r>
            <a:endParaRPr sz="2400" dirty="0"/>
          </a:p>
          <a:p>
            <a:pPr marL="380990" indent="-245527">
              <a:buClr>
                <a:schemeClr val="lt1"/>
              </a:buClr>
              <a:buSzPts val="1600"/>
            </a:pPr>
            <a:endParaRPr sz="2133" dirty="0">
              <a:solidFill>
                <a:srgbClr val="333333"/>
              </a:solidFill>
              <a:ea typeface="Helvetica Neue"/>
              <a:cs typeface="Helvetica Neue"/>
              <a:sym typeface="Helvetica Neue"/>
            </a:endParaRPr>
          </a:p>
          <a:p>
            <a:r>
              <a:rPr lang="en-US" sz="2133" dirty="0">
                <a:solidFill>
                  <a:srgbClr val="333333"/>
                </a:solidFill>
                <a:ea typeface="Helvetica Neue"/>
                <a:cs typeface="Helvetica Neue"/>
                <a:sym typeface="Helvetica Neue"/>
              </a:rPr>
              <a:t>Your code can include existing libraries, even native ones. </a:t>
            </a:r>
            <a:endParaRPr sz="2133" dirty="0">
              <a:solidFill>
                <a:schemeClr val="lt1"/>
              </a:solidFill>
              <a:ea typeface="Calibri"/>
              <a:cs typeface="Calibri"/>
              <a:sym typeface="Calibri"/>
            </a:endParaRPr>
          </a:p>
        </p:txBody>
      </p:sp>
      <p:sp>
        <p:nvSpPr>
          <p:cNvPr id="3" name="Content Placeholder 2">
            <a:extLst>
              <a:ext uri="{FF2B5EF4-FFF2-40B4-BE49-F238E27FC236}">
                <a16:creationId xmlns:a16="http://schemas.microsoft.com/office/drawing/2014/main" id="{3AF7023B-6040-934F-B21B-A6A04DC6DC94}"/>
              </a:ext>
            </a:extLst>
          </p:cNvPr>
          <p:cNvSpPr>
            <a:spLocks noGrp="1"/>
          </p:cNvSpPr>
          <p:nvPr>
            <p:ph sz="quarter" idx="10"/>
          </p:nvPr>
        </p:nvSpPr>
        <p:spPr/>
        <p:txBody>
          <a:bodyPr/>
          <a:lstStyle/>
          <a:p>
            <a:endParaRPr lang="en-US"/>
          </a:p>
        </p:txBody>
      </p:sp>
      <p:sp>
        <p:nvSpPr>
          <p:cNvPr id="4" name="Subtitle 3">
            <a:extLst>
              <a:ext uri="{FF2B5EF4-FFF2-40B4-BE49-F238E27FC236}">
                <a16:creationId xmlns:a16="http://schemas.microsoft.com/office/drawing/2014/main" id="{5CCDCDB7-594E-6749-8EF3-6E016B9F7FB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7668607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3" name="Picture 2">
            <a:extLst>
              <a:ext uri="{FF2B5EF4-FFF2-40B4-BE49-F238E27FC236}">
                <a16:creationId xmlns:a16="http://schemas.microsoft.com/office/drawing/2014/main" id="{95899F81-7A8C-3E41-B06E-ED3ECF979E72}"/>
              </a:ext>
            </a:extLst>
          </p:cNvPr>
          <p:cNvPicPr>
            <a:picLocks noChangeAspect="1"/>
          </p:cNvPicPr>
          <p:nvPr/>
        </p:nvPicPr>
        <p:blipFill>
          <a:blip r:embed="rId3"/>
          <a:stretch>
            <a:fillRect/>
          </a:stretch>
        </p:blipFill>
        <p:spPr>
          <a:xfrm>
            <a:off x="0" y="705322"/>
            <a:ext cx="12192000" cy="5447356"/>
          </a:xfrm>
          <a:prstGeom prst="rect">
            <a:avLst/>
          </a:prstGeom>
        </p:spPr>
      </p:pic>
      <p:sp>
        <p:nvSpPr>
          <p:cNvPr id="808" name="Google Shape;808;p86"/>
          <p:cNvSpPr txBox="1"/>
          <p:nvPr/>
        </p:nvSpPr>
        <p:spPr>
          <a:xfrm>
            <a:off x="0" y="0"/>
            <a:ext cx="12192000" cy="999744"/>
          </a:xfrm>
          <a:prstGeom prst="rect">
            <a:avLst/>
          </a:prstGeom>
          <a:noFill/>
          <a:ln>
            <a:noFill/>
          </a:ln>
        </p:spPr>
        <p:txBody>
          <a:bodyPr spcFirstLastPara="1" wrap="square" lIns="0" tIns="109700" rIns="0" bIns="0" anchor="ctr" anchorCtr="0">
            <a:noAutofit/>
          </a:bodyPr>
          <a:lstStyle/>
          <a:p>
            <a:pPr algn="ctr">
              <a:lnSpc>
                <a:spcPct val="86000"/>
              </a:lnSpc>
              <a:buClr>
                <a:schemeClr val="lt1"/>
              </a:buClr>
              <a:buSzPts val="2700"/>
            </a:pPr>
            <a:r>
              <a:rPr lang="en-US" sz="3600" b="1">
                <a:solidFill>
                  <a:schemeClr val="lt1"/>
                </a:solidFill>
                <a:latin typeface="Arial"/>
                <a:ea typeface="Arial"/>
                <a:cs typeface="Arial"/>
                <a:sym typeface="Arial"/>
              </a:rPr>
              <a:t>Integrating AWS with Splunk</a:t>
            </a:r>
            <a:endParaRPr sz="2400"/>
          </a:p>
        </p:txBody>
      </p:sp>
    </p:spTree>
    <p:extLst>
      <p:ext uri="{BB962C8B-B14F-4D97-AF65-F5344CB8AC3E}">
        <p14:creationId xmlns:p14="http://schemas.microsoft.com/office/powerpoint/2010/main" val="386831576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Continue to Module 2: Configure AWS</a:t>
            </a:r>
            <a:endParaRPr/>
          </a:p>
        </p:txBody>
      </p:sp>
      <p:sp>
        <p:nvSpPr>
          <p:cNvPr id="2" name="Subtitle 1">
            <a:extLst>
              <a:ext uri="{FF2B5EF4-FFF2-40B4-BE49-F238E27FC236}">
                <a16:creationId xmlns:a16="http://schemas.microsoft.com/office/drawing/2014/main" id="{9719D4EA-0977-DF4E-A503-B8961EFB7DE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508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7"/>
          <p:cNvSpPr/>
          <p:nvPr/>
        </p:nvSpPr>
        <p:spPr>
          <a:xfrm>
            <a:off x="421217" y="2053167"/>
            <a:ext cx="3494616" cy="4572000"/>
          </a:xfrm>
          <a:prstGeom prst="rect">
            <a:avLst/>
          </a:prstGeom>
          <a:noFill/>
          <a:ln w="9525" cap="flat" cmpd="sng">
            <a:solidFill>
              <a:schemeClr val="accent4"/>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sp>
        <p:nvSpPr>
          <p:cNvPr id="529" name="Google Shape;529;p67"/>
          <p:cNvSpPr/>
          <p:nvPr/>
        </p:nvSpPr>
        <p:spPr>
          <a:xfrm>
            <a:off x="4290484" y="2038351"/>
            <a:ext cx="3494616" cy="4574116"/>
          </a:xfrm>
          <a:prstGeom prst="rect">
            <a:avLst/>
          </a:prstGeom>
          <a:noFill/>
          <a:ln w="9525" cap="flat" cmpd="sng">
            <a:solidFill>
              <a:schemeClr val="accent3"/>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grpSp>
        <p:nvGrpSpPr>
          <p:cNvPr id="530" name="Google Shape;530;p67"/>
          <p:cNvGrpSpPr/>
          <p:nvPr/>
        </p:nvGrpSpPr>
        <p:grpSpPr>
          <a:xfrm>
            <a:off x="706967" y="2510368"/>
            <a:ext cx="2766484" cy="1824113"/>
            <a:chOff x="3386781" y="2352450"/>
            <a:chExt cx="2075688" cy="1367383"/>
          </a:xfrm>
        </p:grpSpPr>
        <p:grpSp>
          <p:nvGrpSpPr>
            <p:cNvPr id="531" name="Google Shape;531;p67"/>
            <p:cNvGrpSpPr/>
            <p:nvPr/>
          </p:nvGrpSpPr>
          <p:grpSpPr>
            <a:xfrm>
              <a:off x="3386781" y="2352450"/>
              <a:ext cx="2075688" cy="652128"/>
              <a:chOff x="304800" y="1581150"/>
              <a:chExt cx="2075688" cy="652128"/>
            </a:xfrm>
          </p:grpSpPr>
          <p:sp>
            <p:nvSpPr>
              <p:cNvPr id="532" name="Google Shape;532;p67"/>
              <p:cNvSpPr/>
              <p:nvPr/>
            </p:nvSpPr>
            <p:spPr>
              <a:xfrm>
                <a:off x="304800" y="1581150"/>
                <a:ext cx="2075688" cy="652128"/>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121900" tIns="60933" rIns="121900" bIns="60933" anchor="ctr" anchorCtr="0">
                <a:noAutofit/>
              </a:bodyPr>
              <a:lstStyle/>
              <a:p>
                <a:pPr algn="ctr"/>
                <a:endParaRPr sz="2133">
                  <a:solidFill>
                    <a:schemeClr val="lt1"/>
                  </a:solidFill>
                  <a:latin typeface="Arial"/>
                  <a:ea typeface="Arial"/>
                  <a:cs typeface="Arial"/>
                  <a:sym typeface="Arial"/>
                </a:endParaRPr>
              </a:p>
            </p:txBody>
          </p:sp>
          <p:pic>
            <p:nvPicPr>
              <p:cNvPr id="533" name="Google Shape;533;p67" descr="LGO-Splunk-Cloud-PMS-2color-W.png"/>
              <p:cNvPicPr preferRelativeResize="0"/>
              <p:nvPr/>
            </p:nvPicPr>
            <p:blipFill rotWithShape="1">
              <a:blip r:embed="rId3">
                <a:alphaModFix/>
              </a:blip>
              <a:srcRect/>
              <a:stretch/>
            </p:blipFill>
            <p:spPr>
              <a:xfrm>
                <a:off x="594848" y="1701260"/>
                <a:ext cx="1512793" cy="252272"/>
              </a:xfrm>
              <a:prstGeom prst="rect">
                <a:avLst/>
              </a:prstGeom>
              <a:noFill/>
              <a:ln>
                <a:noFill/>
              </a:ln>
            </p:spPr>
          </p:pic>
        </p:grpSp>
        <p:sp>
          <p:nvSpPr>
            <p:cNvPr id="534" name="Google Shape;534;p67"/>
            <p:cNvSpPr txBox="1"/>
            <p:nvPr/>
          </p:nvSpPr>
          <p:spPr>
            <a:xfrm>
              <a:off x="3699225" y="3057823"/>
              <a:ext cx="1529850" cy="662010"/>
            </a:xfrm>
            <a:prstGeom prst="rect">
              <a:avLst/>
            </a:prstGeom>
            <a:noFill/>
            <a:ln>
              <a:noFill/>
            </a:ln>
          </p:spPr>
          <p:txBody>
            <a:bodyPr spcFirstLastPara="1" wrap="square" lIns="68533" tIns="34267" rIns="68533" bIns="34267" anchor="t" anchorCtr="0">
              <a:noAutofit/>
            </a:bodyPr>
            <a:lstStyle/>
            <a:p>
              <a:pPr marL="10584" algn="ctr"/>
              <a:r>
                <a:rPr lang="en-US" sz="1467">
                  <a:solidFill>
                    <a:schemeClr val="lt1"/>
                  </a:solidFill>
                  <a:latin typeface="Arial"/>
                  <a:ea typeface="Arial"/>
                  <a:cs typeface="Arial"/>
                  <a:sym typeface="Arial"/>
                </a:rPr>
                <a:t>100% Uptime SLA</a:t>
              </a:r>
              <a:endParaRPr sz="2400"/>
            </a:p>
            <a:p>
              <a:pPr marL="10584" algn="ctr">
                <a:spcBef>
                  <a:spcPts val="533"/>
                </a:spcBef>
              </a:pPr>
              <a:r>
                <a:rPr lang="en-US" sz="1467">
                  <a:solidFill>
                    <a:schemeClr val="lt1"/>
                  </a:solidFill>
                  <a:latin typeface="Arial"/>
                  <a:ea typeface="Arial"/>
                  <a:cs typeface="Arial"/>
                  <a:sym typeface="Arial"/>
                </a:rPr>
                <a:t>SOC2 Type II Certified</a:t>
              </a:r>
              <a:endParaRPr sz="2400"/>
            </a:p>
            <a:p>
              <a:pPr marL="10584" algn="ctr">
                <a:spcBef>
                  <a:spcPts val="533"/>
                </a:spcBef>
              </a:pPr>
              <a:r>
                <a:rPr lang="en-US" sz="1467">
                  <a:solidFill>
                    <a:schemeClr val="lt1"/>
                  </a:solidFill>
                  <a:latin typeface="Arial"/>
                  <a:ea typeface="Arial"/>
                  <a:cs typeface="Arial"/>
                  <a:sym typeface="Arial"/>
                </a:rPr>
                <a:t>Runs on AWS</a:t>
              </a:r>
              <a:endParaRPr sz="2400"/>
            </a:p>
          </p:txBody>
        </p:sp>
      </p:grpSp>
      <p:grpSp>
        <p:nvGrpSpPr>
          <p:cNvPr id="535" name="Google Shape;535;p67"/>
          <p:cNvGrpSpPr/>
          <p:nvPr/>
        </p:nvGrpSpPr>
        <p:grpSpPr>
          <a:xfrm>
            <a:off x="8534400" y="2294467"/>
            <a:ext cx="2779184" cy="1458384"/>
            <a:chOff x="467471" y="1642780"/>
            <a:chExt cx="2083327" cy="1093201"/>
          </a:xfrm>
        </p:grpSpPr>
        <p:grpSp>
          <p:nvGrpSpPr>
            <p:cNvPr id="536" name="Google Shape;536;p67"/>
            <p:cNvGrpSpPr/>
            <p:nvPr/>
          </p:nvGrpSpPr>
          <p:grpSpPr>
            <a:xfrm>
              <a:off x="467471" y="1642780"/>
              <a:ext cx="2075393" cy="652113"/>
              <a:chOff x="4876800" y="1581150"/>
              <a:chExt cx="2075412" cy="652113"/>
            </a:xfrm>
          </p:grpSpPr>
          <p:sp>
            <p:nvSpPr>
              <p:cNvPr id="537" name="Google Shape;537;p67"/>
              <p:cNvSpPr/>
              <p:nvPr/>
            </p:nvSpPr>
            <p:spPr>
              <a:xfrm>
                <a:off x="4876800" y="1581150"/>
                <a:ext cx="2075412" cy="652113"/>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121900" tIns="60933" rIns="121900" bIns="60933" anchor="ctr" anchorCtr="0">
                <a:noAutofit/>
              </a:bodyPr>
              <a:lstStyle/>
              <a:p>
                <a:pPr algn="ctr"/>
                <a:endParaRPr sz="2133">
                  <a:solidFill>
                    <a:schemeClr val="lt1"/>
                  </a:solidFill>
                  <a:latin typeface="Arial"/>
                  <a:ea typeface="Arial"/>
                  <a:cs typeface="Arial"/>
                  <a:sym typeface="Arial"/>
                </a:endParaRPr>
              </a:p>
            </p:txBody>
          </p:sp>
          <p:pic>
            <p:nvPicPr>
              <p:cNvPr id="538" name="Google Shape;538;p67"/>
              <p:cNvPicPr preferRelativeResize="0"/>
              <p:nvPr/>
            </p:nvPicPr>
            <p:blipFill rotWithShape="1">
              <a:blip r:embed="rId4">
                <a:alphaModFix/>
              </a:blip>
              <a:srcRect/>
              <a:stretch/>
            </p:blipFill>
            <p:spPr>
              <a:xfrm>
                <a:off x="5329714" y="1665273"/>
                <a:ext cx="1169878" cy="343217"/>
              </a:xfrm>
              <a:prstGeom prst="rect">
                <a:avLst/>
              </a:prstGeom>
              <a:noFill/>
              <a:ln>
                <a:noFill/>
              </a:ln>
            </p:spPr>
          </p:pic>
          <p:sp>
            <p:nvSpPr>
              <p:cNvPr id="539" name="Google Shape;539;p67"/>
              <p:cNvSpPr txBox="1"/>
              <p:nvPr/>
            </p:nvSpPr>
            <p:spPr>
              <a:xfrm>
                <a:off x="5219321" y="1959247"/>
                <a:ext cx="1381184" cy="205706"/>
              </a:xfrm>
              <a:prstGeom prst="rect">
                <a:avLst/>
              </a:prstGeom>
              <a:noFill/>
              <a:ln>
                <a:noFill/>
              </a:ln>
            </p:spPr>
            <p:txBody>
              <a:bodyPr spcFirstLastPara="1" wrap="square" lIns="68567" tIns="34267" rIns="68567" bIns="34267" anchor="t" anchorCtr="0">
                <a:noAutofit/>
              </a:bodyPr>
              <a:lstStyle/>
              <a:p>
                <a:pPr marL="10584" algn="ctr"/>
                <a:r>
                  <a:rPr lang="en-US" sz="1333" b="1">
                    <a:solidFill>
                      <a:schemeClr val="dk1"/>
                    </a:solidFill>
                    <a:latin typeface="Arial"/>
                    <a:ea typeface="Arial"/>
                    <a:cs typeface="Arial"/>
                    <a:sym typeface="Arial"/>
                  </a:rPr>
                  <a:t>Cloud Services Apps</a:t>
                </a:r>
                <a:endParaRPr sz="2400"/>
              </a:p>
            </p:txBody>
          </p:sp>
        </p:grpSp>
        <p:sp>
          <p:nvSpPr>
            <p:cNvPr id="540" name="Google Shape;540;p67"/>
            <p:cNvSpPr txBox="1"/>
            <p:nvPr/>
          </p:nvSpPr>
          <p:spPr>
            <a:xfrm>
              <a:off x="492858" y="2345666"/>
              <a:ext cx="2057940" cy="390315"/>
            </a:xfrm>
            <a:prstGeom prst="rect">
              <a:avLst/>
            </a:prstGeom>
            <a:noFill/>
            <a:ln>
              <a:noFill/>
            </a:ln>
          </p:spPr>
          <p:txBody>
            <a:bodyPr spcFirstLastPara="1" wrap="square" lIns="68533" tIns="34267" rIns="68533" bIns="34267" anchor="t" anchorCtr="0">
              <a:noAutofit/>
            </a:bodyPr>
            <a:lstStyle/>
            <a:p>
              <a:pPr marL="10584" algn="ctr"/>
              <a:r>
                <a:rPr lang="en-US" sz="1467">
                  <a:solidFill>
                    <a:schemeClr val="lt1"/>
                  </a:solidFill>
                  <a:latin typeface="Arial"/>
                  <a:ea typeface="Arial"/>
                  <a:cs typeface="Arial"/>
                  <a:sym typeface="Arial"/>
                </a:rPr>
                <a:t>Splunk App for AWS, ServiceNow, Salesforce, etc.</a:t>
              </a:r>
              <a:endParaRPr sz="2400"/>
            </a:p>
          </p:txBody>
        </p:sp>
      </p:grpSp>
      <p:grpSp>
        <p:nvGrpSpPr>
          <p:cNvPr id="541" name="Google Shape;541;p67"/>
          <p:cNvGrpSpPr/>
          <p:nvPr/>
        </p:nvGrpSpPr>
        <p:grpSpPr>
          <a:xfrm>
            <a:off x="8335434" y="4299446"/>
            <a:ext cx="3196167" cy="1697388"/>
            <a:chOff x="6196352" y="3002543"/>
            <a:chExt cx="2397529" cy="1272735"/>
          </a:xfrm>
        </p:grpSpPr>
        <p:grpSp>
          <p:nvGrpSpPr>
            <p:cNvPr id="542" name="Google Shape;542;p67"/>
            <p:cNvGrpSpPr/>
            <p:nvPr/>
          </p:nvGrpSpPr>
          <p:grpSpPr>
            <a:xfrm>
              <a:off x="6388472" y="3002543"/>
              <a:ext cx="2075212" cy="652305"/>
              <a:chOff x="6477558" y="3349172"/>
              <a:chExt cx="2075212" cy="652305"/>
            </a:xfrm>
          </p:grpSpPr>
          <p:sp>
            <p:nvSpPr>
              <p:cNvPr id="543" name="Google Shape;543;p67"/>
              <p:cNvSpPr/>
              <p:nvPr/>
            </p:nvSpPr>
            <p:spPr>
              <a:xfrm>
                <a:off x="6477558" y="3349172"/>
                <a:ext cx="2075212" cy="652305"/>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121900" tIns="60933" rIns="121900" bIns="60933" anchor="ctr" anchorCtr="0">
                <a:noAutofit/>
              </a:bodyPr>
              <a:lstStyle/>
              <a:p>
                <a:pPr algn="ctr"/>
                <a:endParaRPr sz="2133">
                  <a:solidFill>
                    <a:schemeClr val="lt1"/>
                  </a:solidFill>
                  <a:latin typeface="Arial"/>
                  <a:ea typeface="Arial"/>
                  <a:cs typeface="Arial"/>
                  <a:sym typeface="Arial"/>
                </a:endParaRPr>
              </a:p>
            </p:txBody>
          </p:sp>
          <p:sp>
            <p:nvSpPr>
              <p:cNvPr id="544" name="Google Shape;544;p67"/>
              <p:cNvSpPr txBox="1"/>
              <p:nvPr/>
            </p:nvSpPr>
            <p:spPr>
              <a:xfrm flipH="1">
                <a:off x="6633241" y="3397906"/>
                <a:ext cx="1757643" cy="544371"/>
              </a:xfrm>
              <a:prstGeom prst="rect">
                <a:avLst/>
              </a:prstGeom>
              <a:noFill/>
              <a:ln>
                <a:noFill/>
              </a:ln>
            </p:spPr>
            <p:txBody>
              <a:bodyPr spcFirstLastPara="1" wrap="square" lIns="68567" tIns="34267" rIns="68567" bIns="34267" anchor="t" anchorCtr="0">
                <a:noAutofit/>
              </a:bodyPr>
              <a:lstStyle/>
              <a:p>
                <a:pPr marL="10584" algn="ctr"/>
                <a:r>
                  <a:rPr lang="en-US" sz="2133" b="1">
                    <a:solidFill>
                      <a:schemeClr val="dk1"/>
                    </a:solidFill>
                    <a:latin typeface="Arial"/>
                    <a:ea typeface="Arial"/>
                    <a:cs typeface="Arial"/>
                    <a:sym typeface="Arial"/>
                  </a:rPr>
                  <a:t>AWS Specific Integrations</a:t>
                </a:r>
                <a:endParaRPr sz="2400"/>
              </a:p>
            </p:txBody>
          </p:sp>
        </p:grpSp>
        <p:sp>
          <p:nvSpPr>
            <p:cNvPr id="545" name="Google Shape;545;p67"/>
            <p:cNvSpPr txBox="1"/>
            <p:nvPr/>
          </p:nvSpPr>
          <p:spPr>
            <a:xfrm>
              <a:off x="6196352" y="3715655"/>
              <a:ext cx="2397529" cy="559623"/>
            </a:xfrm>
            <a:prstGeom prst="rect">
              <a:avLst/>
            </a:prstGeom>
            <a:noFill/>
            <a:ln>
              <a:noFill/>
            </a:ln>
          </p:spPr>
          <p:txBody>
            <a:bodyPr spcFirstLastPara="1" wrap="square" lIns="68533" tIns="34267" rIns="68533" bIns="34267" anchor="t" anchorCtr="0">
              <a:noAutofit/>
            </a:bodyPr>
            <a:lstStyle/>
            <a:p>
              <a:pPr marL="10584" algn="ctr"/>
              <a:r>
                <a:rPr lang="en-US" sz="1467">
                  <a:solidFill>
                    <a:schemeClr val="lt1"/>
                  </a:solidFill>
                  <a:latin typeface="Arial"/>
                  <a:ea typeface="Arial"/>
                  <a:cs typeface="Arial"/>
                  <a:sym typeface="Arial"/>
                </a:rPr>
                <a:t>CloudTrail, CloudWatch/Logs, Config/Rules, Inspector, Kinesis, S3, VPC Flow Logs, Billing, SQS, SNS</a:t>
              </a:r>
              <a:endParaRPr sz="1467">
                <a:solidFill>
                  <a:schemeClr val="lt1"/>
                </a:solidFill>
                <a:latin typeface="Arial"/>
                <a:ea typeface="Arial"/>
                <a:cs typeface="Arial"/>
                <a:sym typeface="Arial"/>
              </a:endParaRPr>
            </a:p>
          </p:txBody>
        </p:sp>
      </p:grpSp>
      <p:grpSp>
        <p:nvGrpSpPr>
          <p:cNvPr id="546" name="Google Shape;546;p67"/>
          <p:cNvGrpSpPr/>
          <p:nvPr/>
        </p:nvGrpSpPr>
        <p:grpSpPr>
          <a:xfrm>
            <a:off x="4654550" y="2510367"/>
            <a:ext cx="2766484" cy="1483784"/>
            <a:chOff x="3391770" y="1094971"/>
            <a:chExt cx="2075707" cy="1113345"/>
          </a:xfrm>
        </p:grpSpPr>
        <p:sp>
          <p:nvSpPr>
            <p:cNvPr id="547" name="Google Shape;547;p67"/>
            <p:cNvSpPr/>
            <p:nvPr/>
          </p:nvSpPr>
          <p:spPr>
            <a:xfrm>
              <a:off x="3391770" y="1094971"/>
              <a:ext cx="2075707" cy="652760"/>
            </a:xfrm>
            <a:prstGeom prst="roundRect">
              <a:avLst>
                <a:gd name="adj" fmla="val 5129"/>
              </a:avLst>
            </a:prstGeom>
            <a:gradFill>
              <a:gsLst>
                <a:gs pos="0">
                  <a:srgbClr val="656565"/>
                </a:gs>
                <a:gs pos="50000">
                  <a:srgbClr val="383A39"/>
                </a:gs>
                <a:gs pos="100000">
                  <a:srgbClr val="080A09"/>
                </a:gs>
              </a:gsLst>
              <a:lin ang="5400000" scaled="0"/>
            </a:gradFill>
            <a:ln>
              <a:noFill/>
            </a:ln>
          </p:spPr>
          <p:txBody>
            <a:bodyPr spcFirstLastPara="1" wrap="square" lIns="121900" tIns="60933" rIns="121900" bIns="60933" anchor="ctr" anchorCtr="0">
              <a:noAutofit/>
            </a:bodyPr>
            <a:lstStyle/>
            <a:p>
              <a:pPr algn="ctr"/>
              <a:endParaRPr sz="2133">
                <a:solidFill>
                  <a:schemeClr val="lt1"/>
                </a:solidFill>
                <a:latin typeface="Arial"/>
                <a:ea typeface="Arial"/>
                <a:cs typeface="Arial"/>
                <a:sym typeface="Arial"/>
              </a:endParaRPr>
            </a:p>
          </p:txBody>
        </p:sp>
        <p:sp>
          <p:nvSpPr>
            <p:cNvPr id="548" name="Google Shape;548;p67"/>
            <p:cNvSpPr txBox="1"/>
            <p:nvPr/>
          </p:nvSpPr>
          <p:spPr>
            <a:xfrm>
              <a:off x="3588279" y="1810142"/>
              <a:ext cx="1733788" cy="398174"/>
            </a:xfrm>
            <a:prstGeom prst="rect">
              <a:avLst/>
            </a:prstGeom>
            <a:noFill/>
            <a:ln>
              <a:noFill/>
            </a:ln>
          </p:spPr>
          <p:txBody>
            <a:bodyPr spcFirstLastPara="1" wrap="square" lIns="68533" tIns="34267" rIns="68533" bIns="34267" anchor="t" anchorCtr="0">
              <a:noAutofit/>
            </a:bodyPr>
            <a:lstStyle/>
            <a:p>
              <a:pPr marL="10584" algn="ctr"/>
              <a:r>
                <a:rPr lang="en-US" sz="1467">
                  <a:solidFill>
                    <a:schemeClr val="lt1"/>
                  </a:solidFill>
                  <a:latin typeface="Arial"/>
                  <a:ea typeface="Arial"/>
                  <a:cs typeface="Arial"/>
                  <a:sym typeface="Arial"/>
                </a:rPr>
                <a:t>Splunk Core + Enterprise Security &amp; ITSI  available</a:t>
              </a:r>
              <a:endParaRPr sz="2400"/>
            </a:p>
          </p:txBody>
        </p:sp>
        <p:sp>
          <p:nvSpPr>
            <p:cNvPr id="549" name="Google Shape;549;p67"/>
            <p:cNvSpPr txBox="1"/>
            <p:nvPr/>
          </p:nvSpPr>
          <p:spPr>
            <a:xfrm>
              <a:off x="3538190" y="1171689"/>
              <a:ext cx="1691403" cy="503332"/>
            </a:xfrm>
            <a:prstGeom prst="rect">
              <a:avLst/>
            </a:prstGeom>
            <a:noFill/>
            <a:ln>
              <a:noFill/>
            </a:ln>
          </p:spPr>
          <p:txBody>
            <a:bodyPr spcFirstLastPara="1" wrap="square" lIns="68533" tIns="34267" rIns="68533" bIns="34267" anchor="t" anchorCtr="0">
              <a:noAutofit/>
            </a:bodyPr>
            <a:lstStyle/>
            <a:p>
              <a:pPr marL="10584" algn="ctr"/>
              <a:r>
                <a:rPr lang="en-US" sz="1867" b="1">
                  <a:solidFill>
                    <a:schemeClr val="dk1"/>
                  </a:solidFill>
                  <a:latin typeface="Arial"/>
                  <a:ea typeface="Arial"/>
                  <a:cs typeface="Arial"/>
                  <a:sym typeface="Arial"/>
                </a:rPr>
                <a:t>                  </a:t>
              </a:r>
              <a:endParaRPr sz="2400"/>
            </a:p>
            <a:p>
              <a:pPr marL="10584" algn="ctr">
                <a:spcBef>
                  <a:spcPts val="533"/>
                </a:spcBef>
              </a:pPr>
              <a:r>
                <a:rPr lang="en-US" sz="1600" b="1">
                  <a:solidFill>
                    <a:schemeClr val="dk1"/>
                  </a:solidFill>
                  <a:latin typeface="Arial"/>
                  <a:ea typeface="Arial"/>
                  <a:cs typeface="Arial"/>
                  <a:sym typeface="Arial"/>
                </a:rPr>
                <a:t>Enterprise on AWS</a:t>
              </a:r>
              <a:endParaRPr sz="2400"/>
            </a:p>
          </p:txBody>
        </p:sp>
        <p:pic>
          <p:nvPicPr>
            <p:cNvPr id="550" name="Google Shape;550;p67"/>
            <p:cNvPicPr preferRelativeResize="0"/>
            <p:nvPr/>
          </p:nvPicPr>
          <p:blipFill rotWithShape="1">
            <a:blip r:embed="rId4">
              <a:alphaModFix/>
            </a:blip>
            <a:srcRect/>
            <a:stretch/>
          </p:blipFill>
          <p:spPr>
            <a:xfrm>
              <a:off x="3899395" y="1183462"/>
              <a:ext cx="1020847" cy="299495"/>
            </a:xfrm>
            <a:prstGeom prst="rect">
              <a:avLst/>
            </a:prstGeom>
            <a:noFill/>
            <a:ln>
              <a:noFill/>
            </a:ln>
          </p:spPr>
        </p:pic>
      </p:grpSp>
      <p:sp>
        <p:nvSpPr>
          <p:cNvPr id="551" name="Google Shape;551;p67"/>
          <p:cNvSpPr txBox="1"/>
          <p:nvPr/>
        </p:nvSpPr>
        <p:spPr>
          <a:xfrm>
            <a:off x="4493539" y="1601762"/>
            <a:ext cx="3058872" cy="451405"/>
          </a:xfrm>
          <a:prstGeom prst="rect">
            <a:avLst/>
          </a:prstGeom>
          <a:noFill/>
          <a:ln>
            <a:noFill/>
          </a:ln>
        </p:spPr>
        <p:txBody>
          <a:bodyPr spcFirstLastPara="1" wrap="square" lIns="121900" tIns="60933" rIns="121900" bIns="60933" anchor="t" anchorCtr="0">
            <a:noAutofit/>
          </a:bodyPr>
          <a:lstStyle/>
          <a:p>
            <a:pPr algn="ctr"/>
            <a:r>
              <a:rPr lang="en-US" sz="2133" b="1">
                <a:solidFill>
                  <a:schemeClr val="lt1"/>
                </a:solidFill>
                <a:latin typeface="Arial"/>
                <a:ea typeface="Arial"/>
                <a:cs typeface="Arial"/>
                <a:sym typeface="Arial"/>
              </a:rPr>
              <a:t>DIY with Amazon EC2</a:t>
            </a:r>
            <a:endParaRPr sz="2133" b="1">
              <a:solidFill>
                <a:schemeClr val="lt1"/>
              </a:solidFill>
              <a:latin typeface="Arial"/>
              <a:ea typeface="Arial"/>
              <a:cs typeface="Arial"/>
              <a:sym typeface="Arial"/>
            </a:endParaRPr>
          </a:p>
        </p:txBody>
      </p:sp>
      <p:sp>
        <p:nvSpPr>
          <p:cNvPr id="552" name="Google Shape;552;p67"/>
          <p:cNvSpPr txBox="1"/>
          <p:nvPr/>
        </p:nvSpPr>
        <p:spPr>
          <a:xfrm>
            <a:off x="8157634" y="1022351"/>
            <a:ext cx="3496733" cy="493183"/>
          </a:xfrm>
          <a:prstGeom prst="rect">
            <a:avLst/>
          </a:prstGeom>
          <a:noFill/>
          <a:ln>
            <a:noFill/>
          </a:ln>
        </p:spPr>
        <p:txBody>
          <a:bodyPr spcFirstLastPara="1" wrap="square" lIns="121900" tIns="60933" rIns="121900" bIns="60933" anchor="t" anchorCtr="0">
            <a:noAutofit/>
          </a:bodyPr>
          <a:lstStyle/>
          <a:p>
            <a:pPr algn="ctr"/>
            <a:r>
              <a:rPr lang="en-US" sz="2400" b="1">
                <a:solidFill>
                  <a:schemeClr val="accent1"/>
                </a:solidFill>
                <a:latin typeface="Arial"/>
                <a:ea typeface="Arial"/>
                <a:cs typeface="Arial"/>
                <a:sym typeface="Arial"/>
              </a:rPr>
              <a:t>Apps and Integrations</a:t>
            </a:r>
            <a:endParaRPr sz="2400"/>
          </a:p>
        </p:txBody>
      </p:sp>
      <p:sp>
        <p:nvSpPr>
          <p:cNvPr id="553" name="Google Shape;553;p67"/>
          <p:cNvSpPr txBox="1"/>
          <p:nvPr/>
        </p:nvSpPr>
        <p:spPr>
          <a:xfrm>
            <a:off x="421219" y="1630758"/>
            <a:ext cx="3507704" cy="451405"/>
          </a:xfrm>
          <a:prstGeom prst="rect">
            <a:avLst/>
          </a:prstGeom>
          <a:noFill/>
          <a:ln>
            <a:noFill/>
          </a:ln>
        </p:spPr>
        <p:txBody>
          <a:bodyPr spcFirstLastPara="1" wrap="square" lIns="121900" tIns="60933" rIns="121900" bIns="60933" anchor="t" anchorCtr="0">
            <a:noAutofit/>
          </a:bodyPr>
          <a:lstStyle/>
          <a:p>
            <a:pPr algn="ctr"/>
            <a:r>
              <a:rPr lang="en-US" sz="2133" b="1" dirty="0">
                <a:solidFill>
                  <a:schemeClr val="lt1"/>
                </a:solidFill>
                <a:latin typeface="Arial"/>
                <a:ea typeface="Arial"/>
                <a:cs typeface="Arial"/>
                <a:sym typeface="Arial"/>
              </a:rPr>
              <a:t>SaaS on AWS</a:t>
            </a:r>
            <a:endParaRPr sz="2400" dirty="0"/>
          </a:p>
        </p:txBody>
      </p:sp>
      <p:sp>
        <p:nvSpPr>
          <p:cNvPr id="554" name="Google Shape;554;p67"/>
          <p:cNvSpPr txBox="1"/>
          <p:nvPr/>
        </p:nvSpPr>
        <p:spPr>
          <a:xfrm>
            <a:off x="421218" y="1037167"/>
            <a:ext cx="7363879" cy="491067"/>
          </a:xfrm>
          <a:prstGeom prst="rect">
            <a:avLst/>
          </a:prstGeom>
          <a:noFill/>
          <a:ln>
            <a:noFill/>
          </a:ln>
        </p:spPr>
        <p:txBody>
          <a:bodyPr spcFirstLastPara="1" wrap="square" lIns="121900" tIns="60933" rIns="121900" bIns="60933" anchor="t" anchorCtr="0">
            <a:noAutofit/>
          </a:bodyPr>
          <a:lstStyle/>
          <a:p>
            <a:pPr algn="ctr"/>
            <a:r>
              <a:rPr lang="en-US" sz="2400" b="1" dirty="0">
                <a:solidFill>
                  <a:schemeClr val="accent1"/>
                </a:solidFill>
                <a:latin typeface="Arial"/>
                <a:ea typeface="Arial"/>
                <a:cs typeface="Arial"/>
                <a:sym typeface="Arial"/>
              </a:rPr>
              <a:t>Delivery Models</a:t>
            </a:r>
            <a:endParaRPr sz="2400" dirty="0"/>
          </a:p>
        </p:txBody>
      </p:sp>
      <p:sp>
        <p:nvSpPr>
          <p:cNvPr id="2" name="Content Placeholder 1">
            <a:extLst>
              <a:ext uri="{FF2B5EF4-FFF2-40B4-BE49-F238E27FC236}">
                <a16:creationId xmlns:a16="http://schemas.microsoft.com/office/drawing/2014/main" id="{A160B4F6-0F75-1E4C-8A7F-046FEF369EC3}"/>
              </a:ext>
            </a:extLst>
          </p:cNvPr>
          <p:cNvSpPr>
            <a:spLocks noGrp="1"/>
          </p:cNvSpPr>
          <p:nvPr>
            <p:ph sz="quarter" idx="10"/>
          </p:nvPr>
        </p:nvSpPr>
        <p:spPr/>
        <p:txBody>
          <a:bodyPr/>
          <a:lstStyle/>
          <a:p>
            <a:endParaRPr lang="en-US"/>
          </a:p>
        </p:txBody>
      </p:sp>
      <p:sp>
        <p:nvSpPr>
          <p:cNvPr id="555" name="Google Shape;555;p67"/>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Splunk Runs On &amp; With AWS</a:t>
            </a:r>
            <a:endParaRPr/>
          </a:p>
        </p:txBody>
      </p:sp>
      <p:sp>
        <p:nvSpPr>
          <p:cNvPr id="3" name="Subtitle 2">
            <a:extLst>
              <a:ext uri="{FF2B5EF4-FFF2-40B4-BE49-F238E27FC236}">
                <a16:creationId xmlns:a16="http://schemas.microsoft.com/office/drawing/2014/main" id="{63B0EBA9-46D9-6344-9E9D-B52E10C054E4}"/>
              </a:ext>
            </a:extLst>
          </p:cNvPr>
          <p:cNvSpPr>
            <a:spLocks noGrp="1"/>
          </p:cNvSpPr>
          <p:nvPr>
            <p:ph type="subTitle" idx="12"/>
          </p:nvPr>
        </p:nvSpPr>
        <p:spPr/>
        <p:txBody>
          <a:bodyPr/>
          <a:lstStyle/>
          <a:p>
            <a:endParaRPr lang="en-US"/>
          </a:p>
        </p:txBody>
      </p:sp>
      <p:cxnSp>
        <p:nvCxnSpPr>
          <p:cNvPr id="556" name="Google Shape;556;p67"/>
          <p:cNvCxnSpPr/>
          <p:nvPr/>
        </p:nvCxnSpPr>
        <p:spPr>
          <a:xfrm rot="10800000">
            <a:off x="8039983" y="1195295"/>
            <a:ext cx="0" cy="5506612"/>
          </a:xfrm>
          <a:prstGeom prst="straightConnector1">
            <a:avLst/>
          </a:prstGeom>
          <a:noFill/>
          <a:ln w="12700" cap="flat" cmpd="sng">
            <a:solidFill>
              <a:schemeClr val="accent6"/>
            </a:solidFill>
            <a:prstDash val="dash"/>
            <a:miter lim="800000"/>
            <a:headEnd type="none" w="sm" len="sm"/>
            <a:tailEnd type="none" w="sm" len="sm"/>
          </a:ln>
        </p:spPr>
      </p:cxnSp>
      <p:pic>
        <p:nvPicPr>
          <p:cNvPr id="557" name="Google Shape;557;p67"/>
          <p:cNvPicPr preferRelativeResize="0"/>
          <p:nvPr/>
        </p:nvPicPr>
        <p:blipFill rotWithShape="1">
          <a:blip r:embed="rId5">
            <a:alphaModFix/>
          </a:blip>
          <a:srcRect/>
          <a:stretch/>
        </p:blipFill>
        <p:spPr>
          <a:xfrm>
            <a:off x="5043435" y="4637412"/>
            <a:ext cx="1866808" cy="1199424"/>
          </a:xfrm>
          <a:prstGeom prst="rect">
            <a:avLst/>
          </a:prstGeom>
          <a:noFill/>
          <a:ln>
            <a:noFill/>
          </a:ln>
        </p:spPr>
      </p:pic>
      <p:sp>
        <p:nvSpPr>
          <p:cNvPr id="558" name="Google Shape;558;p67"/>
          <p:cNvSpPr/>
          <p:nvPr/>
        </p:nvSpPr>
        <p:spPr>
          <a:xfrm rot="5400000">
            <a:off x="5648701" y="4199396"/>
            <a:ext cx="656276" cy="330085"/>
          </a:xfrm>
          <a:prstGeom prst="lef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sp>
        <p:nvSpPr>
          <p:cNvPr id="559" name="Google Shape;559;p67"/>
          <p:cNvSpPr txBox="1"/>
          <p:nvPr/>
        </p:nvSpPr>
        <p:spPr>
          <a:xfrm>
            <a:off x="4519717" y="5714826"/>
            <a:ext cx="2920755" cy="574516"/>
          </a:xfrm>
          <a:prstGeom prst="rect">
            <a:avLst/>
          </a:prstGeom>
          <a:noFill/>
          <a:ln>
            <a:noFill/>
          </a:ln>
        </p:spPr>
        <p:txBody>
          <a:bodyPr spcFirstLastPara="1" wrap="square" lIns="121900" tIns="60933" rIns="121900" bIns="60933" anchor="t" anchorCtr="0">
            <a:noAutofit/>
          </a:bodyPr>
          <a:lstStyle/>
          <a:p>
            <a:pPr algn="ctr"/>
            <a:r>
              <a:rPr lang="en-US" sz="1467">
                <a:solidFill>
                  <a:schemeClr val="lt1"/>
                </a:solidFill>
                <a:latin typeface="Calibri"/>
                <a:ea typeface="Calibri"/>
                <a:cs typeface="Calibri"/>
                <a:sym typeface="Calibri"/>
              </a:rPr>
              <a:t>Deploy with </a:t>
            </a:r>
            <a:br>
              <a:rPr lang="en-US" sz="1467">
                <a:solidFill>
                  <a:schemeClr val="lt1"/>
                </a:solidFill>
                <a:latin typeface="Calibri"/>
                <a:ea typeface="Calibri"/>
                <a:cs typeface="Calibri"/>
                <a:sym typeface="Calibri"/>
              </a:rPr>
            </a:br>
            <a:r>
              <a:rPr lang="en-US" sz="1467" b="1">
                <a:solidFill>
                  <a:schemeClr val="lt1"/>
                </a:solidFill>
                <a:latin typeface="Calibri"/>
                <a:ea typeface="Calibri"/>
                <a:cs typeface="Calibri"/>
                <a:sym typeface="Calibri"/>
              </a:rPr>
              <a:t>AWS Quick Start</a:t>
            </a:r>
            <a:r>
              <a:rPr lang="en-US" sz="1467">
                <a:solidFill>
                  <a:schemeClr val="lt1"/>
                </a:solidFill>
                <a:latin typeface="Calibri"/>
                <a:ea typeface="Calibri"/>
                <a:cs typeface="Calibri"/>
                <a:sym typeface="Calibri"/>
              </a:rPr>
              <a:t>!</a:t>
            </a:r>
            <a:endParaRPr sz="2400"/>
          </a:p>
        </p:txBody>
      </p:sp>
    </p:spTree>
    <p:extLst>
      <p:ext uri="{BB962C8B-B14F-4D97-AF65-F5344CB8AC3E}">
        <p14:creationId xmlns:p14="http://schemas.microsoft.com/office/powerpoint/2010/main" val="23356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8"/>
          <p:cNvSpPr txBox="1">
            <a:spLocks noGrp="1"/>
          </p:cNvSpPr>
          <p:nvPr>
            <p:ph sz="quarter" idx="10"/>
          </p:nvPr>
        </p:nvSpPr>
        <p:spPr>
          <a:prstGeom prst="rect">
            <a:avLst/>
          </a:prstGeom>
          <a:noFill/>
          <a:ln>
            <a:noFill/>
          </a:ln>
        </p:spPr>
        <p:txBody>
          <a:bodyPr spcFirstLastPara="1" vert="horz" wrap="square" lIns="0" tIns="182867" rIns="0" bIns="45700" rtlCol="0" anchor="t" anchorCtr="0">
            <a:noAutofit/>
          </a:bodyPr>
          <a:lstStyle/>
          <a:p>
            <a:pPr marL="225420" indent="-225420">
              <a:spcBef>
                <a:spcPts val="0"/>
              </a:spcBef>
              <a:spcAft>
                <a:spcPts val="0"/>
              </a:spcAft>
              <a:buSzPts val="945"/>
              <a:buFont typeface="Merriweather Sans"/>
              <a:buChar char="▶"/>
            </a:pPr>
            <a:r>
              <a:rPr lang="en-US" sz="1600" dirty="0">
                <a:solidFill>
                  <a:schemeClr val="lt1"/>
                </a:solidFill>
                <a:latin typeface="Arial"/>
                <a:ea typeface="Arial"/>
                <a:cs typeface="Arial"/>
                <a:sym typeface="Arial"/>
              </a:rPr>
              <a:t>AWS Advanced Technology Partner</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Big Data Competency</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Security Competency</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DevOps Competency</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Government Competency</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Education Competency</a:t>
            </a:r>
            <a:endParaRPr sz="1600" dirty="0">
              <a:solidFill>
                <a:schemeClr val="lt1"/>
              </a:solidFill>
              <a:latin typeface="Arial"/>
              <a:ea typeface="Arial"/>
              <a:cs typeface="Arial"/>
              <a:sym typeface="Arial"/>
            </a:endParaRPr>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IoT Competency</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MSP Technology Provider</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Marketplace Partner</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AWS Security by Design Program Partner</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1st partner with published Blueprints for AWS Lambda</a:t>
            </a:r>
            <a:endParaRPr sz="1600" dirty="0"/>
          </a:p>
          <a:p>
            <a:pPr marL="225420" indent="-225420">
              <a:spcBef>
                <a:spcPts val="900"/>
              </a:spcBef>
              <a:spcAft>
                <a:spcPts val="0"/>
              </a:spcAft>
              <a:buSzPts val="945"/>
              <a:buFont typeface="Merriweather Sans"/>
              <a:buChar char="▶"/>
            </a:pPr>
            <a:r>
              <a:rPr lang="en-US" sz="1600" dirty="0">
                <a:solidFill>
                  <a:schemeClr val="lt1"/>
                </a:solidFill>
                <a:latin typeface="Arial"/>
                <a:ea typeface="Arial"/>
                <a:cs typeface="Arial"/>
                <a:sym typeface="Arial"/>
              </a:rPr>
              <a:t>1st partner to pass SaaS extension for Well Architected framework</a:t>
            </a:r>
            <a:endParaRPr sz="1600" dirty="0"/>
          </a:p>
        </p:txBody>
      </p:sp>
      <p:sp>
        <p:nvSpPr>
          <p:cNvPr id="569" name="Google Shape;569;p68"/>
          <p:cNvSpPr txBox="1">
            <a:spLocks noGrp="1"/>
          </p:cNvSpPr>
          <p:nvPr>
            <p:ph type="title"/>
          </p:nvPr>
        </p:nvSpPr>
        <p:spPr>
          <a:prstGeom prst="rect">
            <a:avLst/>
          </a:prstGeom>
          <a:noFill/>
          <a:ln>
            <a:noFill/>
          </a:ln>
        </p:spPr>
        <p:txBody>
          <a:bodyPr spcFirstLastPara="1" vert="horz" wrap="square" lIns="0" tIns="82267" rIns="0" bIns="0" rtlCol="0" anchor="t" anchorCtr="0">
            <a:noAutofit/>
          </a:bodyPr>
          <a:lstStyle/>
          <a:p>
            <a:pPr>
              <a:buSzPts val="675"/>
            </a:pPr>
            <a:r>
              <a:rPr lang="en-US"/>
              <a:t>Splunk’s AWS Credentials</a:t>
            </a:r>
            <a:endParaRPr/>
          </a:p>
        </p:txBody>
      </p:sp>
      <p:sp>
        <p:nvSpPr>
          <p:cNvPr id="2" name="Subtitle 1">
            <a:extLst>
              <a:ext uri="{FF2B5EF4-FFF2-40B4-BE49-F238E27FC236}">
                <a16:creationId xmlns:a16="http://schemas.microsoft.com/office/drawing/2014/main" id="{FB91E14D-EC6F-DA49-B632-8574495D27CF}"/>
              </a:ext>
            </a:extLst>
          </p:cNvPr>
          <p:cNvSpPr>
            <a:spLocks noGrp="1"/>
          </p:cNvSpPr>
          <p:nvPr>
            <p:ph type="subTitle" idx="12"/>
          </p:nvPr>
        </p:nvSpPr>
        <p:spPr/>
        <p:txBody>
          <a:bodyPr/>
          <a:lstStyle/>
          <a:p>
            <a:endParaRPr lang="en-US"/>
          </a:p>
        </p:txBody>
      </p:sp>
      <p:pic>
        <p:nvPicPr>
          <p:cNvPr id="570" name="Google Shape;570;p68"/>
          <p:cNvPicPr preferRelativeResize="0"/>
          <p:nvPr/>
        </p:nvPicPr>
        <p:blipFill rotWithShape="1">
          <a:blip r:embed="rId3">
            <a:alphaModFix/>
          </a:blip>
          <a:srcRect/>
          <a:stretch/>
        </p:blipFill>
        <p:spPr>
          <a:xfrm>
            <a:off x="8150593" y="2882010"/>
            <a:ext cx="1816583" cy="969729"/>
          </a:xfrm>
          <a:prstGeom prst="rect">
            <a:avLst/>
          </a:prstGeom>
          <a:noFill/>
          <a:ln>
            <a:noFill/>
          </a:ln>
        </p:spPr>
      </p:pic>
      <p:pic>
        <p:nvPicPr>
          <p:cNvPr id="571" name="Google Shape;571;p68"/>
          <p:cNvPicPr preferRelativeResize="0"/>
          <p:nvPr/>
        </p:nvPicPr>
        <p:blipFill rotWithShape="1">
          <a:blip r:embed="rId4">
            <a:alphaModFix/>
          </a:blip>
          <a:srcRect/>
          <a:stretch/>
        </p:blipFill>
        <p:spPr>
          <a:xfrm>
            <a:off x="8150593" y="3851741"/>
            <a:ext cx="1816583" cy="969729"/>
          </a:xfrm>
          <a:prstGeom prst="rect">
            <a:avLst/>
          </a:prstGeom>
          <a:noFill/>
          <a:ln>
            <a:noFill/>
          </a:ln>
        </p:spPr>
      </p:pic>
      <p:pic>
        <p:nvPicPr>
          <p:cNvPr id="572" name="Google Shape;572;p68"/>
          <p:cNvPicPr preferRelativeResize="0"/>
          <p:nvPr/>
        </p:nvPicPr>
        <p:blipFill rotWithShape="1">
          <a:blip r:embed="rId5">
            <a:alphaModFix/>
          </a:blip>
          <a:srcRect/>
          <a:stretch/>
        </p:blipFill>
        <p:spPr>
          <a:xfrm>
            <a:off x="10045915" y="2893390"/>
            <a:ext cx="1816583" cy="969729"/>
          </a:xfrm>
          <a:prstGeom prst="rect">
            <a:avLst/>
          </a:prstGeom>
          <a:noFill/>
          <a:ln>
            <a:noFill/>
          </a:ln>
        </p:spPr>
      </p:pic>
      <p:pic>
        <p:nvPicPr>
          <p:cNvPr id="573" name="Google Shape;573;p68"/>
          <p:cNvPicPr preferRelativeResize="0"/>
          <p:nvPr/>
        </p:nvPicPr>
        <p:blipFill rotWithShape="1">
          <a:blip r:embed="rId6">
            <a:alphaModFix/>
          </a:blip>
          <a:srcRect/>
          <a:stretch/>
        </p:blipFill>
        <p:spPr>
          <a:xfrm>
            <a:off x="10045915" y="1912281"/>
            <a:ext cx="1816583" cy="969729"/>
          </a:xfrm>
          <a:prstGeom prst="rect">
            <a:avLst/>
          </a:prstGeom>
          <a:noFill/>
          <a:ln>
            <a:noFill/>
          </a:ln>
        </p:spPr>
      </p:pic>
      <p:pic>
        <p:nvPicPr>
          <p:cNvPr id="574" name="Google Shape;574;p68"/>
          <p:cNvPicPr preferRelativeResize="0"/>
          <p:nvPr/>
        </p:nvPicPr>
        <p:blipFill rotWithShape="1">
          <a:blip r:embed="rId7">
            <a:alphaModFix/>
          </a:blip>
          <a:srcRect/>
          <a:stretch/>
        </p:blipFill>
        <p:spPr>
          <a:xfrm>
            <a:off x="10033215" y="3851741"/>
            <a:ext cx="1816583" cy="969729"/>
          </a:xfrm>
          <a:prstGeom prst="rect">
            <a:avLst/>
          </a:prstGeom>
          <a:noFill/>
          <a:ln>
            <a:noFill/>
          </a:ln>
        </p:spPr>
      </p:pic>
      <p:pic>
        <p:nvPicPr>
          <p:cNvPr id="575" name="Google Shape;575;p68"/>
          <p:cNvPicPr preferRelativeResize="0"/>
          <p:nvPr/>
        </p:nvPicPr>
        <p:blipFill rotWithShape="1">
          <a:blip r:embed="rId8">
            <a:alphaModFix/>
          </a:blip>
          <a:srcRect/>
          <a:stretch/>
        </p:blipFill>
        <p:spPr>
          <a:xfrm>
            <a:off x="10045915" y="4810093"/>
            <a:ext cx="1816583" cy="969729"/>
          </a:xfrm>
          <a:prstGeom prst="rect">
            <a:avLst/>
          </a:prstGeom>
          <a:noFill/>
          <a:ln>
            <a:noFill/>
          </a:ln>
        </p:spPr>
      </p:pic>
      <p:pic>
        <p:nvPicPr>
          <p:cNvPr id="576" name="Google Shape;576;p68"/>
          <p:cNvPicPr preferRelativeResize="0"/>
          <p:nvPr/>
        </p:nvPicPr>
        <p:blipFill rotWithShape="1">
          <a:blip r:embed="rId9">
            <a:alphaModFix/>
          </a:blip>
          <a:srcRect/>
          <a:stretch/>
        </p:blipFill>
        <p:spPr>
          <a:xfrm>
            <a:off x="7239001" y="1655698"/>
            <a:ext cx="2705100" cy="1163703"/>
          </a:xfrm>
          <a:prstGeom prst="rect">
            <a:avLst/>
          </a:prstGeom>
          <a:noFill/>
          <a:ln>
            <a:noFill/>
          </a:ln>
        </p:spPr>
      </p:pic>
      <p:pic>
        <p:nvPicPr>
          <p:cNvPr id="577" name="Google Shape;577;p68"/>
          <p:cNvPicPr preferRelativeResize="0"/>
          <p:nvPr/>
        </p:nvPicPr>
        <p:blipFill rotWithShape="1">
          <a:blip r:embed="rId10">
            <a:alphaModFix/>
          </a:blip>
          <a:srcRect/>
          <a:stretch/>
        </p:blipFill>
        <p:spPr>
          <a:xfrm>
            <a:off x="8150594" y="4813450"/>
            <a:ext cx="1831607" cy="977751"/>
          </a:xfrm>
          <a:prstGeom prst="rect">
            <a:avLst/>
          </a:prstGeom>
          <a:noFill/>
          <a:ln>
            <a:noFill/>
          </a:ln>
        </p:spPr>
      </p:pic>
    </p:spTree>
    <p:extLst>
      <p:ext uri="{BB962C8B-B14F-4D97-AF65-F5344CB8AC3E}">
        <p14:creationId xmlns:p14="http://schemas.microsoft.com/office/powerpoint/2010/main" val="306929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What is AWS?</a:t>
            </a:r>
            <a:endParaRPr/>
          </a:p>
        </p:txBody>
      </p:sp>
      <p:sp>
        <p:nvSpPr>
          <p:cNvPr id="2" name="Subtitle 1">
            <a:extLst>
              <a:ext uri="{FF2B5EF4-FFF2-40B4-BE49-F238E27FC236}">
                <a16:creationId xmlns:a16="http://schemas.microsoft.com/office/drawing/2014/main" id="{7DAF6622-AD9C-1444-9CDD-992A11A6444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29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08F756-BACC-894B-9A6F-AF37F9DFA635}"/>
              </a:ext>
            </a:extLst>
          </p:cNvPr>
          <p:cNvSpPr>
            <a:spLocks noGrp="1"/>
          </p:cNvSpPr>
          <p:nvPr>
            <p:ph sz="quarter" idx="10"/>
          </p:nvPr>
        </p:nvSpPr>
        <p:spPr/>
        <p:txBody>
          <a:bodyPr/>
          <a:lstStyle/>
          <a:p>
            <a:endParaRPr lang="en-US"/>
          </a:p>
        </p:txBody>
      </p:sp>
      <p:sp>
        <p:nvSpPr>
          <p:cNvPr id="589" name="Google Shape;589;p70"/>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a:t>AWS 101</a:t>
            </a:r>
            <a:endParaRPr/>
          </a:p>
        </p:txBody>
      </p:sp>
      <p:sp>
        <p:nvSpPr>
          <p:cNvPr id="3" name="Subtitle 2">
            <a:extLst>
              <a:ext uri="{FF2B5EF4-FFF2-40B4-BE49-F238E27FC236}">
                <a16:creationId xmlns:a16="http://schemas.microsoft.com/office/drawing/2014/main" id="{BACF5819-192E-C146-B905-744E9424317D}"/>
              </a:ext>
            </a:extLst>
          </p:cNvPr>
          <p:cNvSpPr>
            <a:spLocks noGrp="1"/>
          </p:cNvSpPr>
          <p:nvPr>
            <p:ph type="subTitle" idx="12"/>
          </p:nvPr>
        </p:nvSpPr>
        <p:spPr/>
        <p:txBody>
          <a:bodyPr/>
          <a:lstStyle/>
          <a:p>
            <a:endParaRPr lang="en-US"/>
          </a:p>
        </p:txBody>
      </p:sp>
      <p:pic>
        <p:nvPicPr>
          <p:cNvPr id="590" name="Google Shape;590;p70"/>
          <p:cNvPicPr preferRelativeResize="0"/>
          <p:nvPr/>
        </p:nvPicPr>
        <p:blipFill rotWithShape="1">
          <a:blip r:embed="rId3">
            <a:alphaModFix/>
          </a:blip>
          <a:srcRect/>
          <a:stretch/>
        </p:blipFill>
        <p:spPr>
          <a:xfrm>
            <a:off x="2794000" y="1126652"/>
            <a:ext cx="6604001" cy="5323841"/>
          </a:xfrm>
          <a:prstGeom prst="rect">
            <a:avLst/>
          </a:prstGeom>
          <a:noFill/>
          <a:ln>
            <a:noFill/>
          </a:ln>
        </p:spPr>
      </p:pic>
    </p:spTree>
    <p:extLst>
      <p:ext uri="{BB962C8B-B14F-4D97-AF65-F5344CB8AC3E}">
        <p14:creationId xmlns:p14="http://schemas.microsoft.com/office/powerpoint/2010/main" val="1495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8" name="Google Shape;598;p71"/>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340775" indent="-340775"/>
            <a:r>
              <a:rPr lang="en-US" dirty="0"/>
              <a:t>EC2 – Elastic Compute Cloud (Version 2.0)</a:t>
            </a:r>
            <a:endParaRPr dirty="0"/>
          </a:p>
          <a:p>
            <a:pPr marL="340775" indent="-340775">
              <a:spcBef>
                <a:spcPts val="533"/>
              </a:spcBef>
            </a:pPr>
            <a:r>
              <a:rPr lang="en-US" dirty="0"/>
              <a:t>S3 – Simple Storage Service	</a:t>
            </a:r>
            <a:endParaRPr dirty="0"/>
          </a:p>
          <a:p>
            <a:pPr marL="340775" indent="-340775">
              <a:spcBef>
                <a:spcPts val="533"/>
              </a:spcBef>
            </a:pPr>
            <a:r>
              <a:rPr lang="en-US" dirty="0"/>
              <a:t>SNS – Simple Notification Service</a:t>
            </a:r>
            <a:endParaRPr dirty="0"/>
          </a:p>
          <a:p>
            <a:pPr marL="340775" indent="-340775">
              <a:spcBef>
                <a:spcPts val="533"/>
              </a:spcBef>
            </a:pPr>
            <a:r>
              <a:rPr lang="en-US" dirty="0"/>
              <a:t>SQS – Simple Queueing Service</a:t>
            </a:r>
            <a:endParaRPr dirty="0"/>
          </a:p>
          <a:p>
            <a:pPr marL="340775" indent="-340775">
              <a:spcBef>
                <a:spcPts val="533"/>
              </a:spcBef>
            </a:pPr>
            <a:r>
              <a:rPr lang="en-US" dirty="0"/>
              <a:t>VPC – Virtual Private Cloud</a:t>
            </a:r>
            <a:endParaRPr dirty="0"/>
          </a:p>
          <a:p>
            <a:pPr marL="340775" indent="-340775">
              <a:spcBef>
                <a:spcPts val="533"/>
              </a:spcBef>
            </a:pPr>
            <a:r>
              <a:rPr lang="en-US" dirty="0"/>
              <a:t>EBS – Elastic Block Storage</a:t>
            </a:r>
            <a:endParaRPr dirty="0"/>
          </a:p>
          <a:p>
            <a:pPr marL="340775" indent="-340775">
              <a:spcBef>
                <a:spcPts val="533"/>
              </a:spcBef>
            </a:pPr>
            <a:r>
              <a:rPr lang="en-US" dirty="0"/>
              <a:t>ELB – Elastic Load Balancer</a:t>
            </a:r>
            <a:endParaRPr dirty="0"/>
          </a:p>
          <a:p>
            <a:pPr marL="340775" indent="-340775">
              <a:spcBef>
                <a:spcPts val="533"/>
              </a:spcBef>
            </a:pPr>
            <a:r>
              <a:rPr lang="en-US" dirty="0"/>
              <a:t>Lambda – On Demand Compute</a:t>
            </a:r>
            <a:endParaRPr dirty="0"/>
          </a:p>
        </p:txBody>
      </p:sp>
      <p:sp>
        <p:nvSpPr>
          <p:cNvPr id="596" name="Google Shape;596;p71"/>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a:t>AWS 101 - Terms</a:t>
            </a:r>
            <a:endParaRPr/>
          </a:p>
        </p:txBody>
      </p:sp>
      <p:sp>
        <p:nvSpPr>
          <p:cNvPr id="597" name="Google Shape;597;p71"/>
          <p:cNvSpPr txBox="1">
            <a:spLocks noGrp="1"/>
          </p:cNvSpPr>
          <p:nvPr>
            <p:ph type="subTitle" idx="12"/>
          </p:nvPr>
        </p:nvSpPr>
        <p:spPr>
          <a:prstGeom prst="rect">
            <a:avLst/>
          </a:prstGeom>
          <a:noFill/>
          <a:ln>
            <a:noFill/>
          </a:ln>
        </p:spPr>
        <p:txBody>
          <a:bodyPr spcFirstLastPara="1" vert="horz" wrap="square" lIns="68567" tIns="34267" rIns="68567" bIns="34267" rtlCol="0" anchor="t" anchorCtr="0">
            <a:noAutofit/>
          </a:bodyPr>
          <a:lstStyle/>
          <a:p>
            <a:pPr marL="0" indent="0"/>
            <a:r>
              <a:rPr lang="en-US" dirty="0"/>
              <a:t>Amazon Web Services Terms</a:t>
            </a:r>
            <a:endParaRPr dirty="0"/>
          </a:p>
        </p:txBody>
      </p:sp>
      <p:sp>
        <p:nvSpPr>
          <p:cNvPr id="599" name="Google Shape;599;p71"/>
          <p:cNvSpPr txBox="1">
            <a:spLocks noGrp="1"/>
          </p:cNvSpPr>
          <p:nvPr>
            <p:ph type="body" idx="4294967295"/>
          </p:nvPr>
        </p:nvSpPr>
        <p:spPr>
          <a:xfrm>
            <a:off x="7207250" y="1668463"/>
            <a:ext cx="4984750" cy="4391025"/>
          </a:xfrm>
          <a:prstGeom prst="rect">
            <a:avLst/>
          </a:prstGeom>
          <a:noFill/>
          <a:ln>
            <a:noFill/>
          </a:ln>
        </p:spPr>
        <p:txBody>
          <a:bodyPr spcFirstLastPara="1" vert="horz" wrap="square" lIns="68567" tIns="34267" rIns="68567" bIns="34267" rtlCol="0" anchor="t" anchorCtr="0">
            <a:noAutofit/>
          </a:bodyPr>
          <a:lstStyle/>
          <a:p>
            <a:pPr marL="340775" indent="-340775">
              <a:spcBef>
                <a:spcPts val="0"/>
              </a:spcBef>
            </a:pPr>
            <a:r>
              <a:rPr lang="en-US" dirty="0"/>
              <a:t>AWS </a:t>
            </a:r>
            <a:r>
              <a:rPr lang="en-US" dirty="0" err="1"/>
              <a:t>Cloudtrail</a:t>
            </a:r>
            <a:r>
              <a:rPr lang="en-US" dirty="0"/>
              <a:t> – API Calls</a:t>
            </a:r>
            <a:endParaRPr dirty="0"/>
          </a:p>
          <a:p>
            <a:pPr marL="340775" indent="-340775">
              <a:spcBef>
                <a:spcPts val="983"/>
              </a:spcBef>
            </a:pPr>
            <a:r>
              <a:rPr lang="en-US" dirty="0"/>
              <a:t>AWS </a:t>
            </a:r>
            <a:r>
              <a:rPr lang="en-US" dirty="0" err="1"/>
              <a:t>Cloudwatch</a:t>
            </a:r>
            <a:r>
              <a:rPr lang="en-US" dirty="0"/>
              <a:t> - Metrics</a:t>
            </a:r>
            <a:endParaRPr dirty="0"/>
          </a:p>
          <a:p>
            <a:pPr marL="340775" indent="-340775">
              <a:spcBef>
                <a:spcPts val="983"/>
              </a:spcBef>
            </a:pPr>
            <a:r>
              <a:rPr lang="en-US" dirty="0"/>
              <a:t>AWS Config - CMDB</a:t>
            </a:r>
            <a:endParaRPr dirty="0"/>
          </a:p>
          <a:p>
            <a:pPr marL="340775" indent="-340775">
              <a:spcBef>
                <a:spcPts val="983"/>
              </a:spcBef>
            </a:pPr>
            <a:r>
              <a:rPr lang="en-US" dirty="0"/>
              <a:t>Kinesis - Kafka</a:t>
            </a:r>
            <a:endParaRPr dirty="0"/>
          </a:p>
          <a:p>
            <a:pPr marL="340775" indent="-340775">
              <a:spcBef>
                <a:spcPts val="983"/>
              </a:spcBef>
            </a:pPr>
            <a:r>
              <a:rPr lang="en-US" dirty="0"/>
              <a:t>CloudFormation - Automation</a:t>
            </a:r>
            <a:endParaRPr dirty="0"/>
          </a:p>
          <a:p>
            <a:pPr marL="340775" indent="-203619">
              <a:spcBef>
                <a:spcPts val="983"/>
              </a:spcBef>
              <a:buNone/>
            </a:pPr>
            <a:endParaRPr dirty="0"/>
          </a:p>
          <a:p>
            <a:pPr marL="340775" indent="-203619">
              <a:spcBef>
                <a:spcPts val="983"/>
              </a:spcBef>
              <a:buNone/>
            </a:pPr>
            <a:endParaRPr dirty="0"/>
          </a:p>
        </p:txBody>
      </p:sp>
    </p:spTree>
    <p:extLst>
      <p:ext uri="{BB962C8B-B14F-4D97-AF65-F5344CB8AC3E}">
        <p14:creationId xmlns:p14="http://schemas.microsoft.com/office/powerpoint/2010/main" val="196313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2"/>
          <p:cNvSpPr/>
          <p:nvPr/>
        </p:nvSpPr>
        <p:spPr>
          <a:xfrm rot="5400000">
            <a:off x="7391772" y="1494312"/>
            <a:ext cx="4399897" cy="3340208"/>
          </a:xfrm>
          <a:prstGeom prst="rect">
            <a:avLst/>
          </a:prstGeom>
          <a:solidFill>
            <a:srgbClr val="DFE981"/>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Compute + Storage + Network</a:t>
            </a:r>
            <a:endParaRPr sz="2400"/>
          </a:p>
          <a:p>
            <a:pPr algn="ctr"/>
            <a:r>
              <a:rPr lang="en-US" sz="2400">
                <a:solidFill>
                  <a:schemeClr val="dk1"/>
                </a:solidFill>
                <a:latin typeface="Calibri"/>
                <a:ea typeface="Calibri"/>
                <a:cs typeface="Calibri"/>
                <a:sym typeface="Calibri"/>
              </a:rPr>
              <a:t>(VPC)</a:t>
            </a:r>
            <a:endParaRPr sz="2400"/>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607" name="Google Shape;607;p72"/>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457189" indent="-457189">
              <a:spcBef>
                <a:spcPts val="0"/>
              </a:spcBef>
            </a:pPr>
            <a:r>
              <a:rPr lang="en-US" dirty="0"/>
              <a:t>EC2 = Servers in a rack</a:t>
            </a:r>
            <a:endParaRPr dirty="0"/>
          </a:p>
          <a:p>
            <a:pPr marL="457189" indent="-457189">
              <a:spcBef>
                <a:spcPts val="1433"/>
              </a:spcBef>
            </a:pPr>
            <a:r>
              <a:rPr lang="en-US" dirty="0"/>
              <a:t>EBS = SAN (Network Storage)</a:t>
            </a:r>
            <a:endParaRPr dirty="0"/>
          </a:p>
          <a:p>
            <a:pPr marL="457189" indent="-457189">
              <a:spcBef>
                <a:spcPts val="1433"/>
              </a:spcBef>
            </a:pPr>
            <a:r>
              <a:rPr lang="en-US" dirty="0"/>
              <a:t>VPC = Storage + Compute + Network</a:t>
            </a:r>
            <a:endParaRPr dirty="0"/>
          </a:p>
          <a:p>
            <a:pPr marL="457189" indent="-457189">
              <a:spcBef>
                <a:spcPts val="1433"/>
              </a:spcBef>
            </a:pPr>
            <a:r>
              <a:rPr lang="en-US" dirty="0"/>
              <a:t>SQS or SNS = Message Queue (MQ)</a:t>
            </a:r>
            <a:endParaRPr dirty="0"/>
          </a:p>
          <a:p>
            <a:pPr marL="457189" indent="-457189">
              <a:spcBef>
                <a:spcPts val="1433"/>
              </a:spcBef>
            </a:pPr>
            <a:r>
              <a:rPr lang="en-US" dirty="0"/>
              <a:t>S3 = Object Storage (</a:t>
            </a:r>
            <a:r>
              <a:rPr lang="en-US" dirty="0" err="1"/>
              <a:t>Ceph</a:t>
            </a:r>
            <a:r>
              <a:rPr lang="en-US" dirty="0"/>
              <a:t>)</a:t>
            </a:r>
            <a:endParaRPr dirty="0"/>
          </a:p>
          <a:p>
            <a:pPr marL="457189" indent="-457189">
              <a:spcBef>
                <a:spcPts val="1433"/>
              </a:spcBef>
            </a:pPr>
            <a:r>
              <a:rPr lang="en-US" dirty="0"/>
              <a:t>Lambda = OnDemand Ephemeral compute</a:t>
            </a:r>
            <a:endParaRPr dirty="0"/>
          </a:p>
          <a:p>
            <a:pPr marL="457189" indent="-457189">
              <a:spcBef>
                <a:spcPts val="1433"/>
              </a:spcBef>
            </a:pPr>
            <a:r>
              <a:rPr lang="en-US" dirty="0"/>
              <a:t>Glacier = Tape Backup</a:t>
            </a:r>
            <a:endParaRPr dirty="0"/>
          </a:p>
          <a:p>
            <a:pPr marL="457189" indent="-457189">
              <a:spcBef>
                <a:spcPts val="1433"/>
              </a:spcBef>
            </a:pPr>
            <a:r>
              <a:rPr lang="en-US" dirty="0"/>
              <a:t>Kinesis = Kafka</a:t>
            </a:r>
            <a:endParaRPr dirty="0"/>
          </a:p>
          <a:p>
            <a:pPr marL="457189" indent="-320032">
              <a:spcBef>
                <a:spcPts val="1433"/>
              </a:spcBef>
              <a:buNone/>
            </a:pPr>
            <a:endParaRPr dirty="0"/>
          </a:p>
          <a:p>
            <a:pPr marL="457189" indent="-320032">
              <a:spcBef>
                <a:spcPts val="1433"/>
              </a:spcBef>
              <a:buNone/>
            </a:pPr>
            <a:endParaRPr dirty="0"/>
          </a:p>
          <a:p>
            <a:pPr marL="457189" indent="-320032">
              <a:spcBef>
                <a:spcPts val="1433"/>
              </a:spcBef>
              <a:buNone/>
            </a:pPr>
            <a:endParaRPr dirty="0"/>
          </a:p>
          <a:p>
            <a:pPr marL="457189" indent="-320032">
              <a:spcBef>
                <a:spcPts val="1433"/>
              </a:spcBef>
              <a:buNone/>
            </a:pPr>
            <a:endParaRPr dirty="0"/>
          </a:p>
        </p:txBody>
      </p:sp>
      <p:sp>
        <p:nvSpPr>
          <p:cNvPr id="606" name="Google Shape;606;p72"/>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a:t>AWS translated to legacy data center world</a:t>
            </a:r>
            <a:endParaRPr/>
          </a:p>
        </p:txBody>
      </p:sp>
      <p:sp>
        <p:nvSpPr>
          <p:cNvPr id="2" name="Subtitle 1">
            <a:extLst>
              <a:ext uri="{FF2B5EF4-FFF2-40B4-BE49-F238E27FC236}">
                <a16:creationId xmlns:a16="http://schemas.microsoft.com/office/drawing/2014/main" id="{34E62FAD-DAA7-1940-92DA-2A90E299ADA3}"/>
              </a:ext>
            </a:extLst>
          </p:cNvPr>
          <p:cNvSpPr>
            <a:spLocks noGrp="1"/>
          </p:cNvSpPr>
          <p:nvPr>
            <p:ph type="subTitle" idx="12"/>
          </p:nvPr>
        </p:nvSpPr>
        <p:spPr/>
        <p:txBody>
          <a:bodyPr/>
          <a:lstStyle/>
          <a:p>
            <a:endParaRPr lang="en-US"/>
          </a:p>
        </p:txBody>
      </p:sp>
      <p:sp>
        <p:nvSpPr>
          <p:cNvPr id="608" name="Google Shape;608;p72"/>
          <p:cNvSpPr/>
          <p:nvPr/>
        </p:nvSpPr>
        <p:spPr>
          <a:xfrm>
            <a:off x="8147281" y="1155703"/>
            <a:ext cx="2116617" cy="1004357"/>
          </a:xfrm>
          <a:prstGeom prst="rect">
            <a:avLst/>
          </a:prstGeom>
          <a:solidFill>
            <a:schemeClr val="accent4"/>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Server (EC2)</a:t>
            </a:r>
            <a:endParaRPr sz="2400"/>
          </a:p>
        </p:txBody>
      </p:sp>
      <p:sp>
        <p:nvSpPr>
          <p:cNvPr id="609" name="Google Shape;609;p72"/>
          <p:cNvSpPr/>
          <p:nvPr/>
        </p:nvSpPr>
        <p:spPr>
          <a:xfrm>
            <a:off x="8147281" y="2160060"/>
            <a:ext cx="2116617" cy="1004357"/>
          </a:xfrm>
          <a:prstGeom prst="rect">
            <a:avLst/>
          </a:prstGeom>
          <a:solidFill>
            <a:srgbClr val="D0D0D0"/>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SAN (EBS)</a:t>
            </a:r>
            <a:endParaRPr sz="2400"/>
          </a:p>
        </p:txBody>
      </p:sp>
      <p:sp>
        <p:nvSpPr>
          <p:cNvPr id="610" name="Google Shape;610;p72"/>
          <p:cNvSpPr/>
          <p:nvPr/>
        </p:nvSpPr>
        <p:spPr>
          <a:xfrm>
            <a:off x="8147281" y="3164416"/>
            <a:ext cx="2116617" cy="1004357"/>
          </a:xfrm>
          <a:prstGeom prst="rect">
            <a:avLst/>
          </a:prstGeom>
          <a:solidFill>
            <a:srgbClr val="E0E0E0"/>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NAS (S3)</a:t>
            </a:r>
            <a:endParaRPr sz="2400"/>
          </a:p>
        </p:txBody>
      </p:sp>
      <p:sp>
        <p:nvSpPr>
          <p:cNvPr id="611" name="Google Shape;611;p72"/>
          <p:cNvSpPr/>
          <p:nvPr/>
        </p:nvSpPr>
        <p:spPr>
          <a:xfrm>
            <a:off x="8147281" y="4168775"/>
            <a:ext cx="2116617" cy="1004357"/>
          </a:xfrm>
          <a:prstGeom prst="rect">
            <a:avLst/>
          </a:prstGeom>
          <a:solidFill>
            <a:srgbClr val="EFEFEF"/>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Tape (Glacier)</a:t>
            </a:r>
            <a:endParaRPr sz="2400"/>
          </a:p>
        </p:txBody>
      </p:sp>
      <p:sp>
        <p:nvSpPr>
          <p:cNvPr id="612" name="Google Shape;612;p72"/>
          <p:cNvSpPr/>
          <p:nvPr/>
        </p:nvSpPr>
        <p:spPr>
          <a:xfrm>
            <a:off x="5413072" y="4752281"/>
            <a:ext cx="2508541" cy="1224168"/>
          </a:xfrm>
          <a:prstGeom prst="rightArrow">
            <a:avLst>
              <a:gd name="adj1" fmla="val 50000"/>
              <a:gd name="adj2" fmla="val 50000"/>
            </a:avLst>
          </a:prstGeom>
          <a:solidFill>
            <a:srgbClr val="969696"/>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MQ (SNS / SQWS)</a:t>
            </a:r>
            <a:endParaRPr sz="2400"/>
          </a:p>
        </p:txBody>
      </p:sp>
    </p:spTree>
    <p:extLst>
      <p:ext uri="{BB962C8B-B14F-4D97-AF65-F5344CB8AC3E}">
        <p14:creationId xmlns:p14="http://schemas.microsoft.com/office/powerpoint/2010/main" val="27405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p73"/>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457189" indent="-457189">
              <a:spcBef>
                <a:spcPts val="0"/>
              </a:spcBef>
              <a:buSzPts val="1890"/>
            </a:pPr>
            <a:r>
              <a:rPr lang="en-US" sz="2800"/>
              <a:t>Server Attached Storage (Ephemeral)* </a:t>
            </a:r>
            <a:endParaRPr/>
          </a:p>
          <a:p>
            <a:pPr marL="457189" indent="-457189">
              <a:spcBef>
                <a:spcPts val="1433"/>
              </a:spcBef>
              <a:buSzPts val="1890"/>
            </a:pPr>
            <a:r>
              <a:rPr lang="en-US" sz="2800"/>
              <a:t>EBS (SSD/Magnetic)</a:t>
            </a:r>
            <a:endParaRPr/>
          </a:p>
          <a:p>
            <a:pPr marL="457189" indent="-457189">
              <a:spcBef>
                <a:spcPts val="1433"/>
              </a:spcBef>
              <a:buSzPts val="1890"/>
            </a:pPr>
            <a:r>
              <a:rPr lang="en-US" sz="2800"/>
              <a:t>S3 </a:t>
            </a:r>
            <a:endParaRPr/>
          </a:p>
          <a:p>
            <a:pPr marL="457189" indent="-457189">
              <a:spcBef>
                <a:spcPts val="1433"/>
              </a:spcBef>
              <a:buSzPts val="1890"/>
            </a:pPr>
            <a:r>
              <a:rPr lang="en-US" sz="2800"/>
              <a:t>Glacier </a:t>
            </a:r>
            <a:endParaRPr/>
          </a:p>
          <a:p>
            <a:pPr marL="457189" indent="-320032">
              <a:spcBef>
                <a:spcPts val="1433"/>
              </a:spcBef>
              <a:buNone/>
            </a:pPr>
            <a:endParaRPr/>
          </a:p>
          <a:p>
            <a:pPr marL="0" indent="0">
              <a:spcBef>
                <a:spcPts val="1433"/>
              </a:spcBef>
              <a:buNone/>
            </a:pPr>
            <a:r>
              <a:rPr lang="en-US"/>
              <a:t>* Ephemeral storage while fast can be lost if the </a:t>
            </a:r>
            <a:endParaRPr/>
          </a:p>
          <a:p>
            <a:pPr marL="0" indent="0">
              <a:spcBef>
                <a:spcPts val="1433"/>
              </a:spcBef>
              <a:buNone/>
            </a:pPr>
            <a:r>
              <a:rPr lang="en-US"/>
              <a:t>server is stopped or destroyed*</a:t>
            </a:r>
            <a:endParaRPr/>
          </a:p>
        </p:txBody>
      </p:sp>
      <p:sp>
        <p:nvSpPr>
          <p:cNvPr id="618" name="Google Shape;618;p73"/>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a:t>AWS Storage on Splunk Explained</a:t>
            </a:r>
            <a:endParaRPr/>
          </a:p>
        </p:txBody>
      </p:sp>
      <p:sp>
        <p:nvSpPr>
          <p:cNvPr id="2" name="Subtitle 1">
            <a:extLst>
              <a:ext uri="{FF2B5EF4-FFF2-40B4-BE49-F238E27FC236}">
                <a16:creationId xmlns:a16="http://schemas.microsoft.com/office/drawing/2014/main" id="{8D01ACA6-B5A2-AD49-8FFA-738E55E96DD6}"/>
              </a:ext>
            </a:extLst>
          </p:cNvPr>
          <p:cNvSpPr>
            <a:spLocks noGrp="1"/>
          </p:cNvSpPr>
          <p:nvPr>
            <p:ph type="subTitle" idx="12"/>
          </p:nvPr>
        </p:nvSpPr>
        <p:spPr/>
        <p:txBody>
          <a:bodyPr/>
          <a:lstStyle/>
          <a:p>
            <a:endParaRPr lang="en-US"/>
          </a:p>
        </p:txBody>
      </p:sp>
      <p:grpSp>
        <p:nvGrpSpPr>
          <p:cNvPr id="620" name="Google Shape;620;p73"/>
          <p:cNvGrpSpPr/>
          <p:nvPr/>
        </p:nvGrpSpPr>
        <p:grpSpPr>
          <a:xfrm>
            <a:off x="7484054" y="1619188"/>
            <a:ext cx="4017429" cy="4018061"/>
            <a:chOff x="0" y="1532"/>
            <a:chExt cx="3013072" cy="3013546"/>
          </a:xfrm>
        </p:grpSpPr>
        <p:sp>
          <p:nvSpPr>
            <p:cNvPr id="621" name="Google Shape;621;p73"/>
            <p:cNvSpPr/>
            <p:nvPr/>
          </p:nvSpPr>
          <p:spPr>
            <a:xfrm rot="5400000">
              <a:off x="-124170" y="125703"/>
              <a:ext cx="827801" cy="579460"/>
            </a:xfrm>
            <a:prstGeom prst="chevron">
              <a:avLst>
                <a:gd name="adj" fmla="val 50000"/>
              </a:avLst>
            </a:prstGeom>
            <a:gradFill>
              <a:gsLst>
                <a:gs pos="0">
                  <a:srgbClr val="F6F6F6"/>
                </a:gs>
                <a:gs pos="74000">
                  <a:srgbClr val="B0B0B0"/>
                </a:gs>
                <a:gs pos="83000">
                  <a:srgbClr val="B0B0B0"/>
                </a:gs>
                <a:gs pos="100000">
                  <a:srgbClr val="CACACA"/>
                </a:gs>
              </a:gsLst>
              <a:path path="circle">
                <a:fillToRect l="100000" b="100000"/>
              </a:path>
              <a:tileRect t="-100000" r="-100000"/>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73"/>
            <p:cNvSpPr txBox="1"/>
            <p:nvPr/>
          </p:nvSpPr>
          <p:spPr>
            <a:xfrm>
              <a:off x="1" y="291262"/>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Fastest</a:t>
              </a:r>
              <a:endParaRPr sz="2400"/>
            </a:p>
          </p:txBody>
        </p:sp>
        <p:sp>
          <p:nvSpPr>
            <p:cNvPr id="623" name="Google Shape;623;p73"/>
            <p:cNvSpPr/>
            <p:nvPr/>
          </p:nvSpPr>
          <p:spPr>
            <a:xfrm rot="5400000">
              <a:off x="1527231" y="-94623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73"/>
            <p:cNvSpPr txBox="1"/>
            <p:nvPr/>
          </p:nvSpPr>
          <p:spPr>
            <a:xfrm>
              <a:off x="579460" y="27800"/>
              <a:ext cx="2407346" cy="485538"/>
            </a:xfrm>
            <a:prstGeom prst="rect">
              <a:avLst/>
            </a:prstGeom>
            <a:no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EC2 SAS - Hot / Warm</a:t>
              </a:r>
              <a:endParaRPr sz="2400"/>
            </a:p>
          </p:txBody>
        </p:sp>
        <p:sp>
          <p:nvSpPr>
            <p:cNvPr id="625" name="Google Shape;625;p73"/>
            <p:cNvSpPr/>
            <p:nvPr/>
          </p:nvSpPr>
          <p:spPr>
            <a:xfrm rot="5400000">
              <a:off x="-124170" y="854285"/>
              <a:ext cx="827801" cy="579460"/>
            </a:xfrm>
            <a:prstGeom prst="chevron">
              <a:avLst>
                <a:gd name="adj" fmla="val 50000"/>
              </a:avLst>
            </a:prstGeom>
            <a:gradFill>
              <a:gsLst>
                <a:gs pos="0">
                  <a:srgbClr val="FFFFFF"/>
                </a:gs>
                <a:gs pos="35000">
                  <a:srgbClr val="FFFFFF"/>
                </a:gs>
                <a:gs pos="100000">
                  <a:schemeClr val="accent3"/>
                </a:gs>
              </a:gsLst>
              <a:path path="circle">
                <a:fillToRect l="50000" t="50000" r="50000" b="50000"/>
              </a:path>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73"/>
            <p:cNvSpPr txBox="1"/>
            <p:nvPr/>
          </p:nvSpPr>
          <p:spPr>
            <a:xfrm>
              <a:off x="1" y="1019844"/>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Fast</a:t>
              </a:r>
              <a:endParaRPr sz="2400"/>
            </a:p>
          </p:txBody>
        </p:sp>
        <p:sp>
          <p:nvSpPr>
            <p:cNvPr id="627" name="Google Shape;627;p73"/>
            <p:cNvSpPr/>
            <p:nvPr/>
          </p:nvSpPr>
          <p:spPr>
            <a:xfrm rot="5400000">
              <a:off x="1527231" y="-21765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8" name="Google Shape;628;p73"/>
            <p:cNvSpPr txBox="1"/>
            <p:nvPr/>
          </p:nvSpPr>
          <p:spPr>
            <a:xfrm>
              <a:off x="579460" y="756382"/>
              <a:ext cx="2407346" cy="485538"/>
            </a:xfrm>
            <a:prstGeom prst="rect">
              <a:avLst/>
            </a:prstGeom>
            <a:no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EBS - Cold Buckets (Magnetic)</a:t>
              </a:r>
              <a:endParaRPr sz="2400"/>
            </a:p>
          </p:txBody>
        </p:sp>
        <p:sp>
          <p:nvSpPr>
            <p:cNvPr id="629" name="Google Shape;629;p73"/>
            <p:cNvSpPr/>
            <p:nvPr/>
          </p:nvSpPr>
          <p:spPr>
            <a:xfrm rot="5400000">
              <a:off x="-124170" y="1582866"/>
              <a:ext cx="827801" cy="579460"/>
            </a:xfrm>
            <a:prstGeom prst="chevron">
              <a:avLst>
                <a:gd name="adj" fmla="val 50000"/>
              </a:avLst>
            </a:prstGeom>
            <a:gradFill>
              <a:gsLst>
                <a:gs pos="0">
                  <a:srgbClr val="363636"/>
                </a:gs>
                <a:gs pos="48000">
                  <a:srgbClr val="555555"/>
                </a:gs>
                <a:gs pos="100000">
                  <a:srgbClr val="969696"/>
                </a:gs>
              </a:gsLst>
              <a:lin ang="16200000" scaled="0"/>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0" name="Google Shape;630;p73"/>
            <p:cNvSpPr txBox="1"/>
            <p:nvPr/>
          </p:nvSpPr>
          <p:spPr>
            <a:xfrm>
              <a:off x="1" y="1748425"/>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Slow</a:t>
              </a:r>
              <a:endParaRPr sz="2400"/>
            </a:p>
          </p:txBody>
        </p:sp>
        <p:sp>
          <p:nvSpPr>
            <p:cNvPr id="631" name="Google Shape;631;p73"/>
            <p:cNvSpPr/>
            <p:nvPr/>
          </p:nvSpPr>
          <p:spPr>
            <a:xfrm rot="5400000">
              <a:off x="1527231" y="51092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73"/>
            <p:cNvSpPr txBox="1"/>
            <p:nvPr/>
          </p:nvSpPr>
          <p:spPr>
            <a:xfrm>
              <a:off x="579460" y="1484962"/>
              <a:ext cx="2407346" cy="485538"/>
            </a:xfrm>
            <a:prstGeom prst="rect">
              <a:avLst/>
            </a:prstGeom>
            <a:no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S3 - Frozen Buckets</a:t>
              </a:r>
              <a:endParaRPr sz="2400"/>
            </a:p>
          </p:txBody>
        </p:sp>
        <p:sp>
          <p:nvSpPr>
            <p:cNvPr id="633" name="Google Shape;633;p73"/>
            <p:cNvSpPr/>
            <p:nvPr/>
          </p:nvSpPr>
          <p:spPr>
            <a:xfrm rot="5400000">
              <a:off x="-124170" y="2311448"/>
              <a:ext cx="827801" cy="579460"/>
            </a:xfrm>
            <a:prstGeom prst="chevron">
              <a:avLst>
                <a:gd name="adj" fmla="val 50000"/>
              </a:avLst>
            </a:prstGeom>
            <a:gradFill>
              <a:gsLst>
                <a:gs pos="0">
                  <a:srgbClr val="484848"/>
                </a:gs>
                <a:gs pos="23000">
                  <a:srgbClr val="484848"/>
                </a:gs>
                <a:gs pos="69000">
                  <a:srgbClr val="3C3C3C"/>
                </a:gs>
                <a:gs pos="97000">
                  <a:srgbClr val="383838"/>
                </a:gs>
                <a:gs pos="100000">
                  <a:srgbClr val="383838"/>
                </a:gs>
              </a:gsLst>
              <a:path path="circle">
                <a:fillToRect l="50000" t="50000" r="50000" b="50000"/>
              </a:path>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73"/>
            <p:cNvSpPr txBox="1"/>
            <p:nvPr/>
          </p:nvSpPr>
          <p:spPr>
            <a:xfrm>
              <a:off x="1" y="2477007"/>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Slowest</a:t>
              </a:r>
              <a:endParaRPr sz="2400"/>
            </a:p>
          </p:txBody>
        </p:sp>
        <p:sp>
          <p:nvSpPr>
            <p:cNvPr id="635" name="Google Shape;635;p73"/>
            <p:cNvSpPr/>
            <p:nvPr/>
          </p:nvSpPr>
          <p:spPr>
            <a:xfrm rot="5400000">
              <a:off x="1527231" y="123950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6" name="Google Shape;636;p73"/>
            <p:cNvSpPr txBox="1"/>
            <p:nvPr/>
          </p:nvSpPr>
          <p:spPr>
            <a:xfrm>
              <a:off x="579460" y="2213544"/>
              <a:ext cx="2407346" cy="485538"/>
            </a:xfrm>
            <a:prstGeom prst="rect">
              <a:avLst/>
            </a:prstGeom>
            <a:no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Glacier - S3 Archive</a:t>
              </a:r>
              <a:endParaRPr sz="2400"/>
            </a:p>
          </p:txBody>
        </p:sp>
      </p:grpSp>
    </p:spTree>
    <p:extLst>
      <p:ext uri="{BB962C8B-B14F-4D97-AF65-F5344CB8AC3E}">
        <p14:creationId xmlns:p14="http://schemas.microsoft.com/office/powerpoint/2010/main" val="408050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14</TotalTime>
  <Words>1635</Words>
  <Application>Microsoft Macintosh PowerPoint</Application>
  <PresentationFormat>Widescreen</PresentationFormat>
  <Paragraphs>294</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.LucidaGrandeUI</vt:lpstr>
      <vt:lpstr>Arial</vt:lpstr>
      <vt:lpstr>Calibri</vt:lpstr>
      <vt:lpstr>Gotham Book</vt:lpstr>
      <vt:lpstr>Merriweather Sans</vt:lpstr>
      <vt:lpstr>Noto Sans Symbols</vt:lpstr>
      <vt:lpstr>Wingdings 3</vt:lpstr>
      <vt:lpstr>Splunk2017</vt:lpstr>
      <vt:lpstr>Cooking with AWS and Splunk</vt:lpstr>
      <vt:lpstr>Splunk on AWS</vt:lpstr>
      <vt:lpstr>Splunk Runs On &amp; With AWS</vt:lpstr>
      <vt:lpstr>Splunk’s AWS Credentials</vt:lpstr>
      <vt:lpstr>What is AWS?</vt:lpstr>
      <vt:lpstr>AWS 101</vt:lpstr>
      <vt:lpstr>AWS 101 - Terms</vt:lpstr>
      <vt:lpstr>AWS translated to legacy data center world</vt:lpstr>
      <vt:lpstr>AWS Storage on Splunk Explained</vt:lpstr>
      <vt:lpstr>AWS Services</vt:lpstr>
      <vt:lpstr>AWS Config</vt:lpstr>
      <vt:lpstr>AWS Config Rules</vt:lpstr>
      <vt:lpstr>AWS Config</vt:lpstr>
      <vt:lpstr>AWS CloudWatch </vt:lpstr>
      <vt:lpstr>AWS CloudWatch</vt:lpstr>
      <vt:lpstr>AWS CloudWatch Logs</vt:lpstr>
      <vt:lpstr>AWS CloudTrail</vt:lpstr>
      <vt:lpstr>AWS CloudTrail</vt:lpstr>
      <vt:lpstr>Kinesis Firehose With Splunk Delivery </vt:lpstr>
      <vt:lpstr>PowerPoint Presentation</vt:lpstr>
      <vt:lpstr>PowerPoint Presentation</vt:lpstr>
      <vt:lpstr>Continue to Module 2: Configure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4</cp:revision>
  <dcterms:created xsi:type="dcterms:W3CDTF">2019-05-16T11:53:13Z</dcterms:created>
  <dcterms:modified xsi:type="dcterms:W3CDTF">2019-05-22T02:00:18Z</dcterms:modified>
</cp:coreProperties>
</file>